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0" r:id="rId2"/>
    <p:sldId id="267" r:id="rId3"/>
    <p:sldId id="286" r:id="rId4"/>
    <p:sldId id="301" r:id="rId5"/>
    <p:sldId id="316" r:id="rId6"/>
    <p:sldId id="299" r:id="rId7"/>
    <p:sldId id="309" r:id="rId8"/>
    <p:sldId id="317" r:id="rId9"/>
    <p:sldId id="313" r:id="rId10"/>
    <p:sldId id="311" r:id="rId11"/>
    <p:sldId id="310" r:id="rId12"/>
    <p:sldId id="312" r:id="rId13"/>
    <p:sldId id="302" r:id="rId14"/>
    <p:sldId id="303" r:id="rId15"/>
    <p:sldId id="304" r:id="rId16"/>
    <p:sldId id="305" r:id="rId17"/>
    <p:sldId id="306" r:id="rId18"/>
    <p:sldId id="307" r:id="rId19"/>
    <p:sldId id="293" r:id="rId20"/>
    <p:sldId id="308" r:id="rId21"/>
    <p:sldId id="295" r:id="rId22"/>
    <p:sldId id="318" r:id="rId23"/>
    <p:sldId id="297" r:id="rId24"/>
    <p:sldId id="323" r:id="rId25"/>
    <p:sldId id="321" r:id="rId26"/>
    <p:sldId id="322" r:id="rId27"/>
    <p:sldId id="319" r:id="rId28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DE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ile medio 1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8" autoAdjust="0"/>
    <p:restoredTop sz="94671" autoAdjust="0"/>
  </p:normalViewPr>
  <p:slideViewPr>
    <p:cSldViewPr>
      <p:cViewPr varScale="1">
        <p:scale>
          <a:sx n="87" d="100"/>
          <a:sy n="87" d="100"/>
        </p:scale>
        <p:origin x="-1560" y="-7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39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84213-4E5E-480C-92BA-4AB5E2F39C55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9985-6DCC-4BC4-8A91-CB0CCD9B4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4810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84213-4E5E-480C-92BA-4AB5E2F39C55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9985-6DCC-4BC4-8A91-CB0CCD9B4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807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84213-4E5E-480C-92BA-4AB5E2F39C55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9985-6DCC-4BC4-8A91-CB0CCD9B4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4137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84213-4E5E-480C-92BA-4AB5E2F39C55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9985-6DCC-4BC4-8A91-CB0CCD9B4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570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84213-4E5E-480C-92BA-4AB5E2F39C55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9985-6DCC-4BC4-8A91-CB0CCD9B4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42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84213-4E5E-480C-92BA-4AB5E2F39C55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9985-6DCC-4BC4-8A91-CB0CCD9B4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6532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84213-4E5E-480C-92BA-4AB5E2F39C55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9985-6DCC-4BC4-8A91-CB0CCD9B4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918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84213-4E5E-480C-92BA-4AB5E2F39C55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9985-6DCC-4BC4-8A91-CB0CCD9B4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184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84213-4E5E-480C-92BA-4AB5E2F39C55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686872" y="6356350"/>
            <a:ext cx="2133600" cy="365125"/>
          </a:xfrm>
        </p:spPr>
        <p:txBody>
          <a:bodyPr/>
          <a:lstStyle/>
          <a:p>
            <a:fld id="{AA6C9985-6DCC-4BC4-8A91-CB0CCD9B42C4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5" name="Rettangolo 4"/>
          <p:cNvSpPr/>
          <p:nvPr userDrawn="1"/>
        </p:nvSpPr>
        <p:spPr>
          <a:xfrm>
            <a:off x="2267744" y="4462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800" dirty="0" smtClean="0"/>
              <a:t>L.R. 4/2016 (invarianza idraulica e idrologica)</a:t>
            </a:r>
          </a:p>
          <a:p>
            <a:pPr algn="ctr"/>
            <a:r>
              <a:rPr lang="it-IT" sz="1600" b="1" dirty="0" smtClean="0"/>
              <a:t>REGOLAMENTO REGIONALE</a:t>
            </a:r>
          </a:p>
          <a:p>
            <a:pPr algn="ctr"/>
            <a:r>
              <a:rPr lang="it-IT" sz="1600" b="1" dirty="0" smtClean="0"/>
              <a:t>Bozza definitiva</a:t>
            </a:r>
            <a:endParaRPr lang="it-IT" sz="1600" b="1" dirty="0"/>
          </a:p>
        </p:txBody>
      </p:sp>
      <p:cxnSp>
        <p:nvCxnSpPr>
          <p:cNvPr id="8" name="Connettore 1 7"/>
          <p:cNvCxnSpPr/>
          <p:nvPr userDrawn="1"/>
        </p:nvCxnSpPr>
        <p:spPr>
          <a:xfrm>
            <a:off x="0" y="980728"/>
            <a:ext cx="9144000" cy="0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96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84213-4E5E-480C-92BA-4AB5E2F39C55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9985-6DCC-4BC4-8A91-CB0CCD9B4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0843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84213-4E5E-480C-92BA-4AB5E2F39C55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C9985-6DCC-4BC4-8A91-CB0CCD9B42C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84213-4E5E-480C-92BA-4AB5E2F39C55}" type="datetimeFigureOut">
              <a:rPr lang="it-IT" smtClean="0"/>
              <a:t>07/04/2017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C9985-6DCC-4BC4-8A91-CB0CCD9B42C4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Picture 33" descr="D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0877"/>
            <a:ext cx="1710754" cy="29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 userDrawn="1"/>
        </p:nvSpPr>
        <p:spPr>
          <a:xfrm>
            <a:off x="2267744" y="44624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1800" dirty="0" smtClean="0"/>
              <a:t>L.R. 4/2016 (invarianza idraulica e idrologica)</a:t>
            </a:r>
          </a:p>
          <a:p>
            <a:pPr algn="ctr"/>
            <a:r>
              <a:rPr lang="it-IT" sz="1600" b="1" dirty="0" smtClean="0"/>
              <a:t>REGOLAMENTO REGIONALE</a:t>
            </a:r>
          </a:p>
          <a:p>
            <a:pPr algn="ctr"/>
            <a:r>
              <a:rPr lang="it-IT" sz="1600" b="1" dirty="0" smtClean="0"/>
              <a:t>Bozza definitiva</a:t>
            </a:r>
            <a:endParaRPr lang="it-IT" sz="1600" b="1" dirty="0"/>
          </a:p>
        </p:txBody>
      </p:sp>
      <p:cxnSp>
        <p:nvCxnSpPr>
          <p:cNvPr id="9" name="Connettore 1 8"/>
          <p:cNvCxnSpPr/>
          <p:nvPr userDrawn="1"/>
        </p:nvCxnSpPr>
        <p:spPr>
          <a:xfrm>
            <a:off x="0" y="980728"/>
            <a:ext cx="9144000" cy="0"/>
          </a:xfrm>
          <a:prstGeom prst="line">
            <a:avLst/>
          </a:prstGeom>
          <a:ln w="127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73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3.emf"/><Relationship Id="rId7" Type="http://schemas.openxmlformats.org/officeDocument/2006/relationships/image" Target="../media/image16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emf"/><Relationship Id="rId5" Type="http://schemas.openxmlformats.org/officeDocument/2006/relationships/image" Target="../media/image10.emf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3241155" y="1268760"/>
            <a:ext cx="266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tabLst>
                <a:tab pos="441325" algn="l"/>
              </a:tabLst>
            </a:pPr>
            <a:r>
              <a:rPr lang="it-IT" b="1" dirty="0" smtClean="0"/>
              <a:t>La </a:t>
            </a:r>
            <a:r>
              <a:rPr lang="it-IT" b="1" dirty="0"/>
              <a:t>L.R. 15 marzo 2016 n. 4</a:t>
            </a:r>
          </a:p>
        </p:txBody>
      </p:sp>
      <p:sp>
        <p:nvSpPr>
          <p:cNvPr id="9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32042" y="1620813"/>
            <a:ext cx="8279916" cy="86409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r>
              <a:rPr lang="it-IT" altLang="it-IT" sz="2200" b="1" dirty="0" smtClean="0">
                <a:solidFill>
                  <a:prstClr val="black"/>
                </a:solidFill>
              </a:rPr>
              <a:t>È inevitabile che l’urbanizzazione del territorio determini progressivi aumenti delle criticità idrauliche?</a:t>
            </a:r>
            <a:endParaRPr lang="it-IT" altLang="it-IT" sz="2200" b="1" dirty="0">
              <a:solidFill>
                <a:prstClr val="black"/>
              </a:solidFill>
            </a:endParaRPr>
          </a:p>
        </p:txBody>
      </p:sp>
      <p:sp>
        <p:nvSpPr>
          <p:cNvPr id="15" name="Rectangle 6"/>
          <p:cNvSpPr txBox="1">
            <a:spLocks noChangeArrowheads="1"/>
          </p:cNvSpPr>
          <p:nvPr/>
        </p:nvSpPr>
        <p:spPr bwMode="auto">
          <a:xfrm>
            <a:off x="432041" y="2153055"/>
            <a:ext cx="8495937" cy="182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it-IT" b="1" dirty="0" smtClean="0">
                <a:solidFill>
                  <a:srgbClr val="FF0000"/>
                </a:solidFill>
                <a:ea typeface="MS PGothic" pitchFamily="34" charset="-128"/>
              </a:rPr>
              <a:t>Fino a ieri: </a:t>
            </a: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dirty="0">
                <a:ea typeface="MS PGothic" pitchFamily="34" charset="-128"/>
              </a:rPr>
              <a:t>l</a:t>
            </a:r>
            <a:r>
              <a:rPr lang="it-IT" dirty="0" smtClean="0">
                <a:ea typeface="MS PGothic" pitchFamily="34" charset="-128"/>
              </a:rPr>
              <a:t>’aumento delle portate e dei volumi di deflusso meteorico è stato percepito e «sopportato» come conseguenza </a:t>
            </a:r>
            <a:r>
              <a:rPr lang="it-IT" u="sng" dirty="0">
                <a:ea typeface="MS PGothic" pitchFamily="34" charset="-128"/>
              </a:rPr>
              <a:t>diretta e inevitabile </a:t>
            </a:r>
            <a:r>
              <a:rPr lang="it-IT" dirty="0" smtClean="0">
                <a:ea typeface="MS PGothic" pitchFamily="34" charset="-128"/>
              </a:rPr>
              <a:t>dell’urbanizzazione</a:t>
            </a: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dirty="0">
                <a:ea typeface="MS PGothic" pitchFamily="34" charset="-128"/>
              </a:rPr>
              <a:t>c</a:t>
            </a:r>
            <a:r>
              <a:rPr lang="it-IT" dirty="0" smtClean="0">
                <a:ea typeface="MS PGothic" pitchFamily="34" charset="-128"/>
              </a:rPr>
              <a:t>onseguentemente si controllano i deflussi meteorici </a:t>
            </a:r>
            <a:r>
              <a:rPr lang="it-IT" dirty="0">
                <a:ea typeface="MS PGothic" pitchFamily="34" charset="-128"/>
              </a:rPr>
              <a:t>«</a:t>
            </a:r>
            <a:r>
              <a:rPr lang="it-IT" b="1" dirty="0">
                <a:solidFill>
                  <a:srgbClr val="FF0000"/>
                </a:solidFill>
                <a:ea typeface="MS PGothic" pitchFamily="34" charset="-128"/>
              </a:rPr>
              <a:t>a </a:t>
            </a:r>
            <a:r>
              <a:rPr lang="it-IT" b="1" dirty="0" smtClean="0">
                <a:solidFill>
                  <a:srgbClr val="FF0000"/>
                </a:solidFill>
                <a:ea typeface="MS PGothic" pitchFamily="34" charset="-128"/>
              </a:rPr>
              <a:t>valle</a:t>
            </a:r>
            <a:r>
              <a:rPr lang="it-IT" dirty="0">
                <a:ea typeface="MS PGothic" pitchFamily="34" charset="-128"/>
              </a:rPr>
              <a:t>» della </a:t>
            </a:r>
            <a:r>
              <a:rPr lang="it-IT" dirty="0" smtClean="0">
                <a:ea typeface="MS PGothic" pitchFamily="34" charset="-128"/>
              </a:rPr>
              <a:t>loro formazione, mediante potenziamenti dei reticoli di drenaggio e/o con scolmatori e laminazioni</a:t>
            </a:r>
            <a:endParaRPr lang="it-IT" dirty="0">
              <a:ea typeface="MS PGothic" pitchFamily="34" charset="-128"/>
            </a:endParaRPr>
          </a:p>
        </p:txBody>
      </p:sp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395536" y="3717032"/>
            <a:ext cx="8316422" cy="220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it-IT" b="1" dirty="0">
                <a:solidFill>
                  <a:srgbClr val="FF0000"/>
                </a:solidFill>
                <a:ea typeface="MS PGothic" pitchFamily="34" charset="-128"/>
              </a:rPr>
              <a:t>O</a:t>
            </a:r>
            <a:r>
              <a:rPr lang="it-IT" b="1" dirty="0" smtClean="0">
                <a:solidFill>
                  <a:srgbClr val="FF0000"/>
                </a:solidFill>
                <a:ea typeface="MS PGothic" pitchFamily="34" charset="-128"/>
              </a:rPr>
              <a:t>ggi, invece, politici, amministratori e tecnici sono consapevoli che:</a:t>
            </a: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dirty="0" smtClean="0">
                <a:ea typeface="MS PGothic" pitchFamily="34" charset="-128"/>
              </a:rPr>
              <a:t>l’aumento delle portate </a:t>
            </a:r>
            <a:r>
              <a:rPr lang="it-IT" dirty="0">
                <a:ea typeface="MS PGothic" pitchFamily="34" charset="-128"/>
              </a:rPr>
              <a:t>e dei volumi può </a:t>
            </a:r>
            <a:r>
              <a:rPr lang="it-IT" u="sng" dirty="0" smtClean="0">
                <a:ea typeface="MS PGothic" pitchFamily="34" charset="-128"/>
              </a:rPr>
              <a:t>non essere</a:t>
            </a:r>
            <a:r>
              <a:rPr lang="it-IT" dirty="0" smtClean="0">
                <a:ea typeface="MS PGothic" pitchFamily="34" charset="-128"/>
              </a:rPr>
              <a:t> una conseguenza </a:t>
            </a:r>
            <a:r>
              <a:rPr lang="it-IT" u="sng" dirty="0">
                <a:ea typeface="MS PGothic" pitchFamily="34" charset="-128"/>
              </a:rPr>
              <a:t>diretta e inevitabile </a:t>
            </a:r>
            <a:r>
              <a:rPr lang="it-IT" dirty="0" smtClean="0">
                <a:ea typeface="MS PGothic" pitchFamily="34" charset="-128"/>
              </a:rPr>
              <a:t>dell’urbanizzazione</a:t>
            </a:r>
          </a:p>
          <a:p>
            <a:pPr marL="342900" indent="-342900" fontAlgn="base">
              <a:spcBef>
                <a:spcPts val="6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lang="it-IT" dirty="0" smtClean="0">
                <a:ea typeface="MS PGothic" pitchFamily="34" charset="-128"/>
              </a:rPr>
              <a:t>infatti, con le strategie idrauliche e urbanistiche impostate sulla riduzione «</a:t>
            </a:r>
            <a:r>
              <a:rPr lang="it-IT" b="1" dirty="0" smtClean="0">
                <a:solidFill>
                  <a:srgbClr val="FF0000"/>
                </a:solidFill>
                <a:ea typeface="MS PGothic" pitchFamily="34" charset="-128"/>
              </a:rPr>
              <a:t>a monte</a:t>
            </a:r>
            <a:r>
              <a:rPr lang="it-IT" dirty="0" smtClean="0">
                <a:ea typeface="MS PGothic" pitchFamily="34" charset="-128"/>
              </a:rPr>
              <a:t>» dei deflussi (</a:t>
            </a:r>
            <a:r>
              <a:rPr lang="it-IT" b="1" dirty="0" smtClean="0">
                <a:solidFill>
                  <a:srgbClr val="FF0000"/>
                </a:solidFill>
                <a:ea typeface="MS PGothic" pitchFamily="34" charset="-128"/>
              </a:rPr>
              <a:t>Drenaggio Urbano Sostenibile - Invarianza idrologica e idraulica</a:t>
            </a:r>
            <a:r>
              <a:rPr lang="it-IT" dirty="0" smtClean="0">
                <a:ea typeface="MS PGothic" pitchFamily="34" charset="-128"/>
              </a:rPr>
              <a:t>), le nuove urbanizzazioni possono </a:t>
            </a:r>
            <a:r>
              <a:rPr lang="it-IT" u="sng" dirty="0" smtClean="0">
                <a:ea typeface="MS PGothic" pitchFamily="34" charset="-128"/>
              </a:rPr>
              <a:t>non incrementare </a:t>
            </a:r>
            <a:r>
              <a:rPr lang="it-IT" dirty="0" smtClean="0">
                <a:ea typeface="MS PGothic" pitchFamily="34" charset="-128"/>
              </a:rPr>
              <a:t>le portate e i volumi.</a:t>
            </a:r>
            <a:endParaRPr lang="it-IT" dirty="0">
              <a:ea typeface="MS PGothic" pitchFamily="34" charset="-128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59784" y="5949280"/>
            <a:ext cx="8424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La Legge Regionale n. 4 del 15 marzo 2016 si inquadra in questa nuova consapevolezza. </a:t>
            </a:r>
            <a:endParaRPr lang="it-I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69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/>
          <p:cNvSpPr txBox="1"/>
          <p:nvPr/>
        </p:nvSpPr>
        <p:spPr>
          <a:xfrm>
            <a:off x="3241155" y="1196752"/>
            <a:ext cx="266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tabLst>
                <a:tab pos="441325" algn="l"/>
              </a:tabLst>
            </a:pPr>
            <a:r>
              <a:rPr lang="it-IT" b="1" dirty="0" smtClean="0"/>
              <a:t>La </a:t>
            </a:r>
            <a:r>
              <a:rPr lang="it-IT" b="1" dirty="0"/>
              <a:t>L.R. 15 marzo 2016 n. 4</a:t>
            </a:r>
          </a:p>
        </p:txBody>
      </p:sp>
      <p:sp>
        <p:nvSpPr>
          <p:cNvPr id="23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Parallelogramma 28"/>
          <p:cNvSpPr/>
          <p:nvPr/>
        </p:nvSpPr>
        <p:spPr>
          <a:xfrm flipH="1">
            <a:off x="179512" y="2546276"/>
            <a:ext cx="6408712" cy="1800200"/>
          </a:xfrm>
          <a:prstGeom prst="parallelogram">
            <a:avLst>
              <a:gd name="adj" fmla="val 78898"/>
            </a:avLst>
          </a:prstGeom>
          <a:pattFill prst="smConfetti">
            <a:fgClr>
              <a:schemeClr val="bg2"/>
            </a:fgClr>
            <a:bgClr>
              <a:schemeClr val="bg1"/>
            </a:bgClr>
          </a:patt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Lo</a:t>
            </a:r>
            <a:endParaRPr lang="it-IT" dirty="0"/>
          </a:p>
        </p:txBody>
      </p:sp>
      <p:sp>
        <p:nvSpPr>
          <p:cNvPr id="30" name="Rettangolo 29"/>
          <p:cNvSpPr/>
          <p:nvPr/>
        </p:nvSpPr>
        <p:spPr>
          <a:xfrm rot="540000">
            <a:off x="1759023" y="2190894"/>
            <a:ext cx="3739683" cy="2996524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ubo 30"/>
          <p:cNvSpPr/>
          <p:nvPr/>
        </p:nvSpPr>
        <p:spPr>
          <a:xfrm flipH="1">
            <a:off x="6660232" y="2780302"/>
            <a:ext cx="648072" cy="540060"/>
          </a:xfrm>
          <a:prstGeom prst="cube">
            <a:avLst/>
          </a:prstGeom>
          <a:solidFill>
            <a:schemeClr val="bg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/>
          <p:cNvSpPr txBox="1"/>
          <p:nvPr/>
        </p:nvSpPr>
        <p:spPr>
          <a:xfrm>
            <a:off x="7524328" y="2865666"/>
            <a:ext cx="14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Edificio esistente </a:t>
            </a:r>
            <a:endParaRPr lang="it-IT" sz="1400" dirty="0"/>
          </a:p>
        </p:txBody>
      </p:sp>
      <p:sp>
        <p:nvSpPr>
          <p:cNvPr id="33" name="Cubo 32"/>
          <p:cNvSpPr/>
          <p:nvPr/>
        </p:nvSpPr>
        <p:spPr>
          <a:xfrm flipH="1">
            <a:off x="6670636" y="3464378"/>
            <a:ext cx="648072" cy="540060"/>
          </a:xfrm>
          <a:prstGeom prst="cub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/>
          <p:cNvSpPr txBox="1"/>
          <p:nvPr/>
        </p:nvSpPr>
        <p:spPr>
          <a:xfrm>
            <a:off x="7524328" y="3549742"/>
            <a:ext cx="951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Intervento</a:t>
            </a:r>
            <a:endParaRPr lang="it-IT" sz="1400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503548" y="1556792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3.   DEMOLIZIONE E RICOSTRUZIONE TOTALE FINO AL PIANO TERRA </a:t>
            </a:r>
          </a:p>
          <a:p>
            <a:pPr algn="ctr"/>
            <a:r>
              <a:rPr lang="it-IT" b="1" dirty="0" smtClean="0"/>
              <a:t>SENZA MODIFICA DELLA SUPERFICIE</a:t>
            </a:r>
            <a:endParaRPr lang="it-IT" b="1" dirty="0"/>
          </a:p>
        </p:txBody>
      </p:sp>
      <p:sp>
        <p:nvSpPr>
          <p:cNvPr id="36" name="Freccia a destra 35"/>
          <p:cNvSpPr/>
          <p:nvPr/>
        </p:nvSpPr>
        <p:spPr>
          <a:xfrm rot="2983881">
            <a:off x="4334888" y="4173801"/>
            <a:ext cx="788707" cy="216000"/>
          </a:xfrm>
          <a:prstGeom prst="rightArrow">
            <a:avLst/>
          </a:prstGeom>
          <a:solidFill>
            <a:schemeClr val="bg2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Freccia in giù 36"/>
          <p:cNvSpPr/>
          <p:nvPr/>
        </p:nvSpPr>
        <p:spPr>
          <a:xfrm>
            <a:off x="6994672" y="4202460"/>
            <a:ext cx="169616" cy="384720"/>
          </a:xfrm>
          <a:prstGeom prst="downArrow">
            <a:avLst/>
          </a:prstGeom>
          <a:solidFill>
            <a:schemeClr val="bg2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CasellaDiTesto 37"/>
          <p:cNvSpPr txBox="1"/>
          <p:nvPr/>
        </p:nvSpPr>
        <p:spPr>
          <a:xfrm>
            <a:off x="7524328" y="4130452"/>
            <a:ext cx="1400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Scarico esistente</a:t>
            </a:r>
            <a:endParaRPr lang="it-IT" sz="1400" dirty="0"/>
          </a:p>
        </p:txBody>
      </p:sp>
      <p:sp>
        <p:nvSpPr>
          <p:cNvPr id="39" name="Freccia in giù 38"/>
          <p:cNvSpPr/>
          <p:nvPr/>
        </p:nvSpPr>
        <p:spPr>
          <a:xfrm>
            <a:off x="6994672" y="4681836"/>
            <a:ext cx="169616" cy="38472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/>
          <p:cNvSpPr txBox="1"/>
          <p:nvPr/>
        </p:nvSpPr>
        <p:spPr>
          <a:xfrm>
            <a:off x="244911" y="5229200"/>
            <a:ext cx="786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/>
              <a:t>S</a:t>
            </a:r>
            <a:r>
              <a:rPr lang="it-IT" dirty="0" smtClean="0"/>
              <a:t>ono richieste misure di invarianza idraulica o idrologica calcolate per la superficie </a:t>
            </a:r>
            <a:r>
              <a:rPr lang="it-IT" dirty="0" err="1" smtClean="0"/>
              <a:t>Sp</a:t>
            </a:r>
            <a:r>
              <a:rPr lang="it-IT" dirty="0" smtClean="0"/>
              <a:t> dell’intervento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La nuova portata di scarico è </a:t>
            </a:r>
            <a:r>
              <a:rPr lang="it-IT" dirty="0"/>
              <a:t>vincolata al limite </a:t>
            </a:r>
            <a:r>
              <a:rPr lang="it-IT" dirty="0" smtClean="0"/>
              <a:t>massimo ammissibile di </a:t>
            </a:r>
            <a:r>
              <a:rPr lang="it-IT" dirty="0"/>
              <a:t>Regolamento </a:t>
            </a:r>
            <a:r>
              <a:rPr lang="it-IT" dirty="0" smtClean="0"/>
              <a:t>(</a:t>
            </a:r>
            <a:r>
              <a:rPr lang="it-IT" dirty="0"/>
              <a:t>Q ≤ </a:t>
            </a:r>
            <a:r>
              <a:rPr lang="it-IT" dirty="0" err="1"/>
              <a:t>u</a:t>
            </a:r>
            <a:r>
              <a:rPr lang="it-IT" baseline="-25000" dirty="0" err="1"/>
              <a:t>lim</a:t>
            </a:r>
            <a:r>
              <a:rPr lang="it-IT" dirty="0"/>
              <a:t> x </a:t>
            </a:r>
            <a:r>
              <a:rPr lang="it-IT" dirty="0" err="1" smtClean="0"/>
              <a:t>Sp</a:t>
            </a:r>
            <a:r>
              <a:rPr lang="it-IT" dirty="0" smtClean="0"/>
              <a:t>) </a:t>
            </a:r>
            <a:endParaRPr lang="it-IT" dirty="0"/>
          </a:p>
        </p:txBody>
      </p:sp>
      <p:sp>
        <p:nvSpPr>
          <p:cNvPr id="41" name="Cubo 40"/>
          <p:cNvSpPr/>
          <p:nvPr/>
        </p:nvSpPr>
        <p:spPr>
          <a:xfrm flipH="1">
            <a:off x="3842557" y="2762300"/>
            <a:ext cx="1089481" cy="1296144"/>
          </a:xfrm>
          <a:prstGeom prst="cube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ubo 41"/>
          <p:cNvSpPr/>
          <p:nvPr/>
        </p:nvSpPr>
        <p:spPr>
          <a:xfrm flipH="1">
            <a:off x="3842559" y="2780302"/>
            <a:ext cx="1089481" cy="1296144"/>
          </a:xfrm>
          <a:prstGeom prst="cube">
            <a:avLst/>
          </a:prstGeom>
          <a:solidFill>
            <a:srgbClr val="FDEADA">
              <a:alpha val="50196"/>
            </a:srgbClr>
          </a:solidFill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asellaDiTesto 42"/>
          <p:cNvSpPr txBox="1"/>
          <p:nvPr/>
        </p:nvSpPr>
        <p:spPr>
          <a:xfrm>
            <a:off x="7524328" y="4591537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Scarico nuovo con rispetto di </a:t>
            </a:r>
            <a:r>
              <a:rPr lang="it-IT" sz="1400" dirty="0" err="1" smtClean="0"/>
              <a:t>u</a:t>
            </a:r>
            <a:r>
              <a:rPr lang="it-IT" sz="1400" baseline="-25000" dirty="0" err="1" smtClean="0"/>
              <a:t>lim</a:t>
            </a:r>
            <a:endParaRPr lang="it-IT" sz="1400" baseline="-25000" dirty="0"/>
          </a:p>
        </p:txBody>
      </p:sp>
      <p:sp>
        <p:nvSpPr>
          <p:cNvPr id="44" name="Rettangolo 43"/>
          <p:cNvSpPr/>
          <p:nvPr/>
        </p:nvSpPr>
        <p:spPr>
          <a:xfrm rot="540000">
            <a:off x="6508624" y="2056086"/>
            <a:ext cx="782373" cy="885119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/>
          <p:cNvSpPr txBox="1"/>
          <p:nvPr/>
        </p:nvSpPr>
        <p:spPr>
          <a:xfrm>
            <a:off x="7524328" y="2276872"/>
            <a:ext cx="142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Pavimentazione esistente </a:t>
            </a:r>
            <a:endParaRPr lang="it-IT" sz="1400" dirty="0"/>
          </a:p>
        </p:txBody>
      </p:sp>
      <p:sp>
        <p:nvSpPr>
          <p:cNvPr id="46" name="CasellaDiTesto 45"/>
          <p:cNvSpPr txBox="1"/>
          <p:nvPr/>
        </p:nvSpPr>
        <p:spPr>
          <a:xfrm>
            <a:off x="467544" y="2666485"/>
            <a:ext cx="3112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Superficie attualmente urbanizzata</a:t>
            </a:r>
          </a:p>
        </p:txBody>
      </p:sp>
      <p:cxnSp>
        <p:nvCxnSpPr>
          <p:cNvPr id="47" name="Connettore 2 46"/>
          <p:cNvCxnSpPr/>
          <p:nvPr/>
        </p:nvCxnSpPr>
        <p:spPr>
          <a:xfrm>
            <a:off x="2355988" y="2974262"/>
            <a:ext cx="432048" cy="324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3035284" y="2276872"/>
            <a:ext cx="311258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</a:rPr>
              <a:t>Superficie </a:t>
            </a:r>
            <a:r>
              <a:rPr lang="it-IT" sz="1400" dirty="0" err="1" smtClean="0">
                <a:solidFill>
                  <a:srgbClr val="FF0000"/>
                </a:solidFill>
              </a:rPr>
              <a:t>Sp</a:t>
            </a:r>
            <a:r>
              <a:rPr lang="it-IT" sz="1400" dirty="0" smtClean="0">
                <a:solidFill>
                  <a:srgbClr val="FF0000"/>
                </a:solidFill>
              </a:rPr>
              <a:t> dell’intervento</a:t>
            </a:r>
          </a:p>
        </p:txBody>
      </p:sp>
      <p:cxnSp>
        <p:nvCxnSpPr>
          <p:cNvPr id="49" name="Connettore 2 48"/>
          <p:cNvCxnSpPr/>
          <p:nvPr/>
        </p:nvCxnSpPr>
        <p:spPr>
          <a:xfrm flipH="1">
            <a:off x="4572000" y="2546276"/>
            <a:ext cx="360040" cy="13112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asellaDiTesto 49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45976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asellaDiTesto 23"/>
          <p:cNvSpPr txBox="1"/>
          <p:nvPr/>
        </p:nvSpPr>
        <p:spPr>
          <a:xfrm>
            <a:off x="3241155" y="1187460"/>
            <a:ext cx="266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tabLst>
                <a:tab pos="441325" algn="l"/>
              </a:tabLst>
            </a:pPr>
            <a:r>
              <a:rPr lang="it-IT" b="1" dirty="0" smtClean="0"/>
              <a:t>La </a:t>
            </a:r>
            <a:r>
              <a:rPr lang="it-IT" b="1" dirty="0"/>
              <a:t>L.R. 15 marzo 2016 n. 4</a:t>
            </a:r>
          </a:p>
        </p:txBody>
      </p:sp>
      <p:sp>
        <p:nvSpPr>
          <p:cNvPr id="23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1" name="Parallelogramma 30"/>
          <p:cNvSpPr/>
          <p:nvPr/>
        </p:nvSpPr>
        <p:spPr>
          <a:xfrm flipH="1">
            <a:off x="189916" y="2708920"/>
            <a:ext cx="6408712" cy="1800200"/>
          </a:xfrm>
          <a:prstGeom prst="parallelogram">
            <a:avLst>
              <a:gd name="adj" fmla="val 84153"/>
            </a:avLst>
          </a:prstGeom>
          <a:pattFill prst="smConfetti">
            <a:fgClr>
              <a:schemeClr val="bg2"/>
            </a:fgClr>
            <a:bgClr>
              <a:schemeClr val="bg1"/>
            </a:bgClr>
          </a:patt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Lo</a:t>
            </a:r>
            <a:endParaRPr lang="it-IT" dirty="0"/>
          </a:p>
        </p:txBody>
      </p:sp>
      <p:sp>
        <p:nvSpPr>
          <p:cNvPr id="32" name="Rettangolo 31"/>
          <p:cNvSpPr/>
          <p:nvPr/>
        </p:nvSpPr>
        <p:spPr>
          <a:xfrm rot="540000">
            <a:off x="927445" y="2746761"/>
            <a:ext cx="5019471" cy="1671749"/>
          </a:xfrm>
          <a:prstGeom prst="rect">
            <a:avLst/>
          </a:prstGeom>
          <a:pattFill prst="dotGrid">
            <a:fgClr>
              <a:srgbClr val="C00000"/>
            </a:fgClr>
            <a:bgClr>
              <a:schemeClr val="bg1"/>
            </a:bgClr>
          </a:patt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/>
          <p:cNvSpPr/>
          <p:nvPr/>
        </p:nvSpPr>
        <p:spPr>
          <a:xfrm rot="540000">
            <a:off x="2020722" y="3275234"/>
            <a:ext cx="3739683" cy="1671749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ubo 33"/>
          <p:cNvSpPr/>
          <p:nvPr/>
        </p:nvSpPr>
        <p:spPr>
          <a:xfrm flipH="1">
            <a:off x="6588224" y="2852936"/>
            <a:ext cx="648072" cy="540060"/>
          </a:xfrm>
          <a:prstGeom prst="cube">
            <a:avLst/>
          </a:prstGeom>
          <a:solidFill>
            <a:schemeClr val="bg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7236296" y="2938300"/>
            <a:ext cx="14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Edificio esistente </a:t>
            </a:r>
            <a:endParaRPr lang="it-IT" sz="1400" dirty="0"/>
          </a:p>
        </p:txBody>
      </p:sp>
      <p:sp>
        <p:nvSpPr>
          <p:cNvPr id="36" name="Cubo 35"/>
          <p:cNvSpPr/>
          <p:nvPr/>
        </p:nvSpPr>
        <p:spPr>
          <a:xfrm flipH="1">
            <a:off x="6598628" y="3537012"/>
            <a:ext cx="648072" cy="540060"/>
          </a:xfrm>
          <a:prstGeom prst="cub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7236296" y="3622376"/>
            <a:ext cx="951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Intervento</a:t>
            </a:r>
            <a:endParaRPr lang="it-IT" sz="1400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827584" y="2780928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</a:rPr>
              <a:t>Ampliamento di superficie </a:t>
            </a:r>
            <a:r>
              <a:rPr lang="it-IT" sz="1400" dirty="0" err="1" smtClean="0">
                <a:solidFill>
                  <a:srgbClr val="FF0000"/>
                </a:solidFill>
              </a:rPr>
              <a:t>Sp</a:t>
            </a:r>
            <a:endParaRPr lang="it-IT" sz="1400" dirty="0">
              <a:solidFill>
                <a:srgbClr val="FF0000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1213100" y="1591196"/>
            <a:ext cx="6717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4.   RISTRUTTURAZIONE PARZIALE CON MODIFICA DELLA SUPERFICIE</a:t>
            </a:r>
            <a:endParaRPr lang="it-IT" b="1" dirty="0"/>
          </a:p>
        </p:txBody>
      </p:sp>
      <p:sp>
        <p:nvSpPr>
          <p:cNvPr id="40" name="Freccia a destra 39"/>
          <p:cNvSpPr/>
          <p:nvPr/>
        </p:nvSpPr>
        <p:spPr>
          <a:xfrm rot="2848252">
            <a:off x="4263536" y="4253527"/>
            <a:ext cx="788707" cy="216000"/>
          </a:xfrm>
          <a:prstGeom prst="rightArrow">
            <a:avLst/>
          </a:prstGeom>
          <a:solidFill>
            <a:schemeClr val="bg2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in giù 40"/>
          <p:cNvSpPr/>
          <p:nvPr/>
        </p:nvSpPr>
        <p:spPr>
          <a:xfrm>
            <a:off x="6922664" y="4221088"/>
            <a:ext cx="169616" cy="384720"/>
          </a:xfrm>
          <a:prstGeom prst="downArrow">
            <a:avLst/>
          </a:prstGeom>
          <a:solidFill>
            <a:schemeClr val="bg2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/>
          <p:cNvSpPr txBox="1"/>
          <p:nvPr/>
        </p:nvSpPr>
        <p:spPr>
          <a:xfrm>
            <a:off x="7236296" y="4203086"/>
            <a:ext cx="1400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Scarico esistente</a:t>
            </a:r>
            <a:endParaRPr lang="it-IT" sz="1400" dirty="0"/>
          </a:p>
        </p:txBody>
      </p:sp>
      <p:sp>
        <p:nvSpPr>
          <p:cNvPr id="43" name="Freccia in giù 42"/>
          <p:cNvSpPr/>
          <p:nvPr/>
        </p:nvSpPr>
        <p:spPr>
          <a:xfrm>
            <a:off x="6922664" y="4700464"/>
            <a:ext cx="169616" cy="38472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asellaDiTesto 43"/>
          <p:cNvSpPr txBox="1"/>
          <p:nvPr/>
        </p:nvSpPr>
        <p:spPr>
          <a:xfrm>
            <a:off x="7236297" y="4633972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Scarico nuovo con rispetto di </a:t>
            </a:r>
            <a:r>
              <a:rPr lang="it-IT" sz="1400" dirty="0" err="1" smtClean="0"/>
              <a:t>u</a:t>
            </a:r>
            <a:r>
              <a:rPr lang="it-IT" sz="1400" baseline="-25000" dirty="0" err="1" smtClean="0"/>
              <a:t>lim</a:t>
            </a:r>
            <a:endParaRPr lang="it-IT" sz="1400" baseline="-25000" dirty="0"/>
          </a:p>
        </p:txBody>
      </p:sp>
      <p:sp>
        <p:nvSpPr>
          <p:cNvPr id="45" name="CasellaDiTesto 44"/>
          <p:cNvSpPr txBox="1"/>
          <p:nvPr/>
        </p:nvSpPr>
        <p:spPr>
          <a:xfrm>
            <a:off x="132188" y="5211198"/>
            <a:ext cx="891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/>
              <a:t>S</a:t>
            </a:r>
            <a:r>
              <a:rPr lang="it-IT" dirty="0" smtClean="0"/>
              <a:t>ono richieste misure di invarianza idraulica o idrologica calcolate per la superficie </a:t>
            </a:r>
            <a:r>
              <a:rPr lang="it-IT" dirty="0" err="1" smtClean="0"/>
              <a:t>Sp</a:t>
            </a:r>
            <a:r>
              <a:rPr lang="it-IT" dirty="0" smtClean="0"/>
              <a:t> di ampliamento dell’edificio (calcolata sulla sua proiezione sul suolo) e della pavimentazione.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Alla portata di scarico esistente si aggiunge la portata (Q  ≤ </a:t>
            </a:r>
            <a:r>
              <a:rPr lang="it-IT" dirty="0" err="1" smtClean="0"/>
              <a:t>u</a:t>
            </a:r>
            <a:r>
              <a:rPr lang="it-IT" baseline="-25000" dirty="0" err="1" smtClean="0"/>
              <a:t>lim</a:t>
            </a:r>
            <a:r>
              <a:rPr lang="it-IT" dirty="0"/>
              <a:t> </a:t>
            </a:r>
            <a:r>
              <a:rPr lang="it-IT" dirty="0" smtClean="0"/>
              <a:t>x </a:t>
            </a:r>
            <a:r>
              <a:rPr lang="it-IT" dirty="0" err="1" smtClean="0"/>
              <a:t>Sp</a:t>
            </a:r>
            <a:r>
              <a:rPr lang="it-IT" dirty="0" smtClean="0"/>
              <a:t>) relativa alla superficie </a:t>
            </a:r>
            <a:r>
              <a:rPr lang="it-IT" dirty="0" err="1" smtClean="0"/>
              <a:t>Sp</a:t>
            </a:r>
            <a:r>
              <a:rPr lang="it-IT" dirty="0" smtClean="0"/>
              <a:t> ampliata (portata vincolata </a:t>
            </a:r>
            <a:r>
              <a:rPr lang="it-IT" dirty="0"/>
              <a:t>al limite </a:t>
            </a:r>
            <a:r>
              <a:rPr lang="it-IT" dirty="0" smtClean="0"/>
              <a:t>massimo ammissibile </a:t>
            </a:r>
            <a:r>
              <a:rPr lang="it-IT" dirty="0" err="1"/>
              <a:t>u</a:t>
            </a:r>
            <a:r>
              <a:rPr lang="it-IT" baseline="-25000" dirty="0" err="1"/>
              <a:t>lim</a:t>
            </a:r>
            <a:r>
              <a:rPr lang="it-IT" baseline="-25000" dirty="0"/>
              <a:t> </a:t>
            </a:r>
            <a:r>
              <a:rPr lang="it-IT" dirty="0" smtClean="0"/>
              <a:t>di Regolamento)</a:t>
            </a:r>
            <a:endParaRPr lang="it-IT" dirty="0"/>
          </a:p>
        </p:txBody>
      </p:sp>
      <p:sp>
        <p:nvSpPr>
          <p:cNvPr id="46" name="Freccia in giù 45"/>
          <p:cNvSpPr/>
          <p:nvPr/>
        </p:nvSpPr>
        <p:spPr>
          <a:xfrm rot="-2580000">
            <a:off x="4968438" y="4600389"/>
            <a:ext cx="169616" cy="38472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ubo 46"/>
          <p:cNvSpPr/>
          <p:nvPr/>
        </p:nvSpPr>
        <p:spPr>
          <a:xfrm flipH="1">
            <a:off x="3842557" y="2906942"/>
            <a:ext cx="1089481" cy="1296144"/>
          </a:xfrm>
          <a:prstGeom prst="cube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ubo 47"/>
          <p:cNvSpPr/>
          <p:nvPr/>
        </p:nvSpPr>
        <p:spPr>
          <a:xfrm flipH="1">
            <a:off x="4355256" y="3050958"/>
            <a:ext cx="1008832" cy="540060"/>
          </a:xfrm>
          <a:prstGeom prst="cube">
            <a:avLst/>
          </a:prstGeom>
          <a:solidFill>
            <a:srgbClr val="FDEADA">
              <a:alpha val="41961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Parallelogramma 48"/>
          <p:cNvSpPr/>
          <p:nvPr/>
        </p:nvSpPr>
        <p:spPr>
          <a:xfrm flipH="1">
            <a:off x="4860030" y="4050184"/>
            <a:ext cx="504000" cy="154820"/>
          </a:xfrm>
          <a:prstGeom prst="parallelogram">
            <a:avLst>
              <a:gd name="adj" fmla="val 57813"/>
            </a:avLst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0" name="Connettore 1 49"/>
          <p:cNvCxnSpPr/>
          <p:nvPr/>
        </p:nvCxnSpPr>
        <p:spPr>
          <a:xfrm flipH="1">
            <a:off x="5364088" y="3591018"/>
            <a:ext cx="0" cy="57600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ubo 50"/>
          <p:cNvSpPr/>
          <p:nvPr/>
        </p:nvSpPr>
        <p:spPr>
          <a:xfrm flipH="1">
            <a:off x="3131120" y="3663026"/>
            <a:ext cx="1008832" cy="540060"/>
          </a:xfrm>
          <a:prstGeom prst="cube">
            <a:avLst/>
          </a:prstGeom>
          <a:solidFill>
            <a:srgbClr val="FDEADA">
              <a:alpha val="41961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Rettangolo 51"/>
          <p:cNvSpPr/>
          <p:nvPr/>
        </p:nvSpPr>
        <p:spPr>
          <a:xfrm rot="540000">
            <a:off x="6508624" y="2128094"/>
            <a:ext cx="782373" cy="885119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CasellaDiTesto 52"/>
          <p:cNvSpPr txBox="1"/>
          <p:nvPr/>
        </p:nvSpPr>
        <p:spPr>
          <a:xfrm>
            <a:off x="6516216" y="1988840"/>
            <a:ext cx="1428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Pavimentazione</a:t>
            </a:r>
            <a:endParaRPr lang="it-IT" sz="1400" dirty="0"/>
          </a:p>
        </p:txBody>
      </p:sp>
      <p:sp>
        <p:nvSpPr>
          <p:cNvPr id="54" name="CasellaDiTesto 53"/>
          <p:cNvSpPr txBox="1"/>
          <p:nvPr/>
        </p:nvSpPr>
        <p:spPr>
          <a:xfrm>
            <a:off x="6300192" y="2145438"/>
            <a:ext cx="950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esistente </a:t>
            </a:r>
            <a:endParaRPr lang="it-IT" sz="1400" dirty="0"/>
          </a:p>
        </p:txBody>
      </p:sp>
      <p:sp>
        <p:nvSpPr>
          <p:cNvPr id="55" name="Rettangolo 54"/>
          <p:cNvSpPr/>
          <p:nvPr/>
        </p:nvSpPr>
        <p:spPr>
          <a:xfrm rot="540000">
            <a:off x="7444728" y="2128094"/>
            <a:ext cx="782373" cy="885119"/>
          </a:xfrm>
          <a:prstGeom prst="rect">
            <a:avLst/>
          </a:prstGeom>
          <a:pattFill prst="dotGrid">
            <a:fgClr>
              <a:srgbClr val="C00000"/>
            </a:fgClr>
            <a:bgClr>
              <a:schemeClr val="bg1"/>
            </a:bgClr>
          </a:patt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CasellaDiTesto 55"/>
          <p:cNvSpPr txBox="1"/>
          <p:nvPr/>
        </p:nvSpPr>
        <p:spPr>
          <a:xfrm>
            <a:off x="7236296" y="2145438"/>
            <a:ext cx="950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nuova </a:t>
            </a:r>
            <a:endParaRPr lang="it-IT" sz="14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355988" y="3104964"/>
            <a:ext cx="0" cy="324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asellaDiTesto 57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  <p:cxnSp>
        <p:nvCxnSpPr>
          <p:cNvPr id="59" name="Connettore 2 58"/>
          <p:cNvCxnSpPr/>
          <p:nvPr/>
        </p:nvCxnSpPr>
        <p:spPr>
          <a:xfrm>
            <a:off x="2355988" y="3122966"/>
            <a:ext cx="1081192" cy="8749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/>
          <p:nvPr/>
        </p:nvCxnSpPr>
        <p:spPr>
          <a:xfrm>
            <a:off x="2355988" y="3104964"/>
            <a:ext cx="2756042" cy="1006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04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asellaDiTesto 20"/>
          <p:cNvSpPr txBox="1"/>
          <p:nvPr/>
        </p:nvSpPr>
        <p:spPr>
          <a:xfrm>
            <a:off x="3241155" y="1196752"/>
            <a:ext cx="266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tabLst>
                <a:tab pos="441325" algn="l"/>
              </a:tabLst>
            </a:pPr>
            <a:r>
              <a:rPr lang="it-IT" b="1" dirty="0" smtClean="0"/>
              <a:t>La </a:t>
            </a:r>
            <a:r>
              <a:rPr lang="it-IT" b="1" dirty="0"/>
              <a:t>L.R. 15 marzo 2016 n. 4</a:t>
            </a:r>
          </a:p>
        </p:txBody>
      </p:sp>
      <p:sp>
        <p:nvSpPr>
          <p:cNvPr id="25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1" name="Parallelogramma 30"/>
          <p:cNvSpPr/>
          <p:nvPr/>
        </p:nvSpPr>
        <p:spPr>
          <a:xfrm flipH="1">
            <a:off x="179512" y="2636911"/>
            <a:ext cx="6408712" cy="1945959"/>
          </a:xfrm>
          <a:prstGeom prst="parallelogram">
            <a:avLst>
              <a:gd name="adj" fmla="val 83277"/>
            </a:avLst>
          </a:prstGeom>
          <a:pattFill prst="smConfetti">
            <a:fgClr>
              <a:schemeClr val="bg2"/>
            </a:fgClr>
            <a:bgClr>
              <a:schemeClr val="bg1"/>
            </a:bgClr>
          </a:patt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Lo</a:t>
            </a:r>
            <a:endParaRPr lang="it-IT" dirty="0"/>
          </a:p>
        </p:txBody>
      </p:sp>
      <p:sp>
        <p:nvSpPr>
          <p:cNvPr id="32" name="Rettangolo 31"/>
          <p:cNvSpPr/>
          <p:nvPr/>
        </p:nvSpPr>
        <p:spPr>
          <a:xfrm rot="540000">
            <a:off x="2020722" y="3275234"/>
            <a:ext cx="3739683" cy="1671749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/>
          <p:cNvSpPr/>
          <p:nvPr/>
        </p:nvSpPr>
        <p:spPr>
          <a:xfrm rot="540000">
            <a:off x="855437" y="2746761"/>
            <a:ext cx="5019471" cy="1671749"/>
          </a:xfrm>
          <a:prstGeom prst="rect">
            <a:avLst/>
          </a:prstGeom>
          <a:pattFill prst="dotGrid">
            <a:fgClr>
              <a:srgbClr val="C00000"/>
            </a:fgClr>
            <a:bgClr>
              <a:schemeClr val="bg1"/>
            </a:bgClr>
          </a:patt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ubo 33"/>
          <p:cNvSpPr/>
          <p:nvPr/>
        </p:nvSpPr>
        <p:spPr>
          <a:xfrm flipH="1">
            <a:off x="6588224" y="2924944"/>
            <a:ext cx="648072" cy="540060"/>
          </a:xfrm>
          <a:prstGeom prst="cube">
            <a:avLst/>
          </a:prstGeom>
          <a:solidFill>
            <a:schemeClr val="bg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7236296" y="3010308"/>
            <a:ext cx="14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Edificio esistente </a:t>
            </a:r>
            <a:endParaRPr lang="it-IT" sz="1400" dirty="0"/>
          </a:p>
        </p:txBody>
      </p:sp>
      <p:sp>
        <p:nvSpPr>
          <p:cNvPr id="36" name="Cubo 35"/>
          <p:cNvSpPr/>
          <p:nvPr/>
        </p:nvSpPr>
        <p:spPr>
          <a:xfrm flipH="1">
            <a:off x="6598628" y="3609020"/>
            <a:ext cx="648072" cy="540060"/>
          </a:xfrm>
          <a:prstGeom prst="cub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7236296" y="3694384"/>
            <a:ext cx="951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Intervento</a:t>
            </a:r>
            <a:endParaRPr lang="it-IT" sz="1400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827584" y="2636912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</a:rPr>
              <a:t>Demolizione e ricostruzione  della superficie parziale </a:t>
            </a:r>
            <a:r>
              <a:rPr lang="it-IT" sz="1400" dirty="0" err="1" smtClean="0">
                <a:solidFill>
                  <a:srgbClr val="FF0000"/>
                </a:solidFill>
              </a:rPr>
              <a:t>Sp</a:t>
            </a:r>
            <a:endParaRPr lang="it-IT" sz="1400" dirty="0" smtClean="0">
              <a:solidFill>
                <a:srgbClr val="FF0000"/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503548" y="162880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5.   DEMOLIZIONE E RICOSTRUZIONE PARZIALE FINO AL PIANO TERRA</a:t>
            </a:r>
            <a:endParaRPr lang="it-IT" b="1" dirty="0"/>
          </a:p>
        </p:txBody>
      </p:sp>
      <p:sp>
        <p:nvSpPr>
          <p:cNvPr id="40" name="Freccia a destra 39"/>
          <p:cNvSpPr/>
          <p:nvPr/>
        </p:nvSpPr>
        <p:spPr>
          <a:xfrm rot="2946140">
            <a:off x="4427494" y="4373951"/>
            <a:ext cx="788707" cy="180000"/>
          </a:xfrm>
          <a:prstGeom prst="rightArrow">
            <a:avLst/>
          </a:prstGeom>
          <a:solidFill>
            <a:schemeClr val="bg2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in giù 40"/>
          <p:cNvSpPr/>
          <p:nvPr/>
        </p:nvSpPr>
        <p:spPr>
          <a:xfrm>
            <a:off x="6922664" y="4347102"/>
            <a:ext cx="169616" cy="384720"/>
          </a:xfrm>
          <a:prstGeom prst="downArrow">
            <a:avLst/>
          </a:prstGeom>
          <a:solidFill>
            <a:schemeClr val="bg2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asellaDiTesto 41"/>
          <p:cNvSpPr txBox="1"/>
          <p:nvPr/>
        </p:nvSpPr>
        <p:spPr>
          <a:xfrm>
            <a:off x="7236296" y="4275094"/>
            <a:ext cx="1400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Scarico esistente</a:t>
            </a:r>
            <a:endParaRPr lang="it-IT" sz="1400" dirty="0"/>
          </a:p>
        </p:txBody>
      </p:sp>
      <p:sp>
        <p:nvSpPr>
          <p:cNvPr id="43" name="Freccia in giù 42"/>
          <p:cNvSpPr/>
          <p:nvPr/>
        </p:nvSpPr>
        <p:spPr>
          <a:xfrm>
            <a:off x="6922664" y="4826478"/>
            <a:ext cx="169616" cy="38472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CasellaDiTesto 43"/>
          <p:cNvSpPr txBox="1"/>
          <p:nvPr/>
        </p:nvSpPr>
        <p:spPr>
          <a:xfrm>
            <a:off x="132188" y="5253007"/>
            <a:ext cx="8918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/>
              <a:t>S</a:t>
            </a:r>
            <a:r>
              <a:rPr lang="it-IT" dirty="0" smtClean="0"/>
              <a:t>ono richieste misure di invarianza idraulica o idrologica calcolate per la superficie </a:t>
            </a:r>
            <a:r>
              <a:rPr lang="it-IT" dirty="0" err="1" smtClean="0"/>
              <a:t>Sp</a:t>
            </a:r>
            <a:r>
              <a:rPr lang="it-IT" dirty="0" smtClean="0"/>
              <a:t> ricostruita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La portata di scarico della nuova ricostruzione è </a:t>
            </a:r>
            <a:r>
              <a:rPr lang="it-IT" dirty="0"/>
              <a:t>vincolata al limite </a:t>
            </a:r>
            <a:r>
              <a:rPr lang="it-IT" dirty="0" smtClean="0"/>
              <a:t>massimo ammissibile di </a:t>
            </a:r>
            <a:r>
              <a:rPr lang="it-IT" dirty="0"/>
              <a:t>Regolamento (Q ≤ </a:t>
            </a:r>
            <a:r>
              <a:rPr lang="it-IT" dirty="0" err="1"/>
              <a:t>u</a:t>
            </a:r>
            <a:r>
              <a:rPr lang="it-IT" baseline="-25000" dirty="0" err="1"/>
              <a:t>lim</a:t>
            </a:r>
            <a:r>
              <a:rPr lang="it-IT" dirty="0"/>
              <a:t> x </a:t>
            </a:r>
            <a:r>
              <a:rPr lang="it-IT" dirty="0" err="1"/>
              <a:t>Sp</a:t>
            </a:r>
            <a:r>
              <a:rPr lang="it-IT" dirty="0" smtClean="0"/>
              <a:t>)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45" name="Freccia a destra 44"/>
          <p:cNvSpPr/>
          <p:nvPr/>
        </p:nvSpPr>
        <p:spPr>
          <a:xfrm rot="3059833">
            <a:off x="4135737" y="4439866"/>
            <a:ext cx="788707" cy="180000"/>
          </a:xfrm>
          <a:prstGeom prst="rightArrow">
            <a:avLst/>
          </a:prstGeom>
          <a:solidFill>
            <a:schemeClr val="bg2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Cubo 45"/>
          <p:cNvSpPr/>
          <p:nvPr/>
        </p:nvSpPr>
        <p:spPr>
          <a:xfrm flipH="1">
            <a:off x="3842557" y="3002757"/>
            <a:ext cx="1089481" cy="1296144"/>
          </a:xfrm>
          <a:prstGeom prst="cube">
            <a:avLst/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Cubo 46"/>
          <p:cNvSpPr/>
          <p:nvPr/>
        </p:nvSpPr>
        <p:spPr>
          <a:xfrm flipH="1">
            <a:off x="4283968" y="3020759"/>
            <a:ext cx="648071" cy="1296144"/>
          </a:xfrm>
          <a:prstGeom prst="cube">
            <a:avLst>
              <a:gd name="adj" fmla="val 39520"/>
            </a:avLst>
          </a:prstGeom>
          <a:solidFill>
            <a:srgbClr val="FDEADA">
              <a:alpha val="50196"/>
            </a:srgbClr>
          </a:solidFill>
          <a:ln w="127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CasellaDiTesto 47"/>
          <p:cNvSpPr txBox="1"/>
          <p:nvPr/>
        </p:nvSpPr>
        <p:spPr>
          <a:xfrm>
            <a:off x="7236297" y="4777988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Scarico nuovo con rispetto di </a:t>
            </a:r>
            <a:r>
              <a:rPr lang="it-IT" sz="1400" dirty="0" err="1" smtClean="0"/>
              <a:t>u</a:t>
            </a:r>
            <a:r>
              <a:rPr lang="it-IT" sz="1400" baseline="-25000" dirty="0" err="1" smtClean="0"/>
              <a:t>lim</a:t>
            </a:r>
            <a:endParaRPr lang="it-IT" sz="1400" baseline="-25000" dirty="0"/>
          </a:p>
        </p:txBody>
      </p:sp>
      <p:sp>
        <p:nvSpPr>
          <p:cNvPr id="49" name="Rettangolo 48"/>
          <p:cNvSpPr/>
          <p:nvPr/>
        </p:nvSpPr>
        <p:spPr>
          <a:xfrm rot="540000">
            <a:off x="6508624" y="2128094"/>
            <a:ext cx="782373" cy="885119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Rettangolo 49"/>
          <p:cNvSpPr/>
          <p:nvPr/>
        </p:nvSpPr>
        <p:spPr>
          <a:xfrm rot="540000">
            <a:off x="7444728" y="2128094"/>
            <a:ext cx="782373" cy="885119"/>
          </a:xfrm>
          <a:prstGeom prst="rect">
            <a:avLst/>
          </a:prstGeom>
          <a:pattFill prst="dotGrid">
            <a:fgClr>
              <a:srgbClr val="C00000"/>
            </a:fgClr>
            <a:bgClr>
              <a:schemeClr val="bg1"/>
            </a:bgClr>
          </a:patt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CasellaDiTesto 50"/>
          <p:cNvSpPr txBox="1"/>
          <p:nvPr/>
        </p:nvSpPr>
        <p:spPr>
          <a:xfrm>
            <a:off x="6516216" y="1988840"/>
            <a:ext cx="1428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Pavimentazione</a:t>
            </a:r>
            <a:endParaRPr lang="it-IT" sz="1400" dirty="0"/>
          </a:p>
        </p:txBody>
      </p:sp>
      <p:sp>
        <p:nvSpPr>
          <p:cNvPr id="52" name="CasellaDiTesto 51"/>
          <p:cNvSpPr txBox="1"/>
          <p:nvPr/>
        </p:nvSpPr>
        <p:spPr>
          <a:xfrm>
            <a:off x="6300192" y="2145438"/>
            <a:ext cx="950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esistente </a:t>
            </a:r>
            <a:endParaRPr lang="it-IT" sz="1400" dirty="0"/>
          </a:p>
        </p:txBody>
      </p:sp>
      <p:sp>
        <p:nvSpPr>
          <p:cNvPr id="53" name="CasellaDiTesto 52"/>
          <p:cNvSpPr txBox="1"/>
          <p:nvPr/>
        </p:nvSpPr>
        <p:spPr>
          <a:xfrm>
            <a:off x="7236296" y="2145438"/>
            <a:ext cx="950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nuova </a:t>
            </a:r>
            <a:endParaRPr lang="it-IT" sz="1400" dirty="0"/>
          </a:p>
        </p:txBody>
      </p:sp>
      <p:cxnSp>
        <p:nvCxnSpPr>
          <p:cNvPr id="54" name="Connettore 2 53"/>
          <p:cNvCxnSpPr/>
          <p:nvPr/>
        </p:nvCxnSpPr>
        <p:spPr>
          <a:xfrm>
            <a:off x="2355988" y="3104964"/>
            <a:ext cx="216024" cy="4776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  <p:cxnSp>
        <p:nvCxnSpPr>
          <p:cNvPr id="57" name="Connettore 2 56"/>
          <p:cNvCxnSpPr/>
          <p:nvPr/>
        </p:nvCxnSpPr>
        <p:spPr>
          <a:xfrm>
            <a:off x="2355987" y="3104963"/>
            <a:ext cx="2340000" cy="11160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34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4"/>
          <p:cNvGrpSpPr>
            <a:grpSpLocks/>
          </p:cNvGrpSpPr>
          <p:nvPr/>
        </p:nvGrpSpPr>
        <p:grpSpPr bwMode="auto">
          <a:xfrm>
            <a:off x="187325" y="2276872"/>
            <a:ext cx="8721725" cy="4306764"/>
            <a:chOff x="187325" y="1809874"/>
            <a:chExt cx="8721725" cy="4306764"/>
          </a:xfrm>
        </p:grpSpPr>
        <p:pic>
          <p:nvPicPr>
            <p:cNvPr id="3" name="Picture 3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649"/>
            <a:stretch>
              <a:fillRect/>
            </a:stretch>
          </p:blipFill>
          <p:spPr bwMode="auto">
            <a:xfrm>
              <a:off x="187325" y="1844799"/>
              <a:ext cx="1855788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3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2900" y="1813049"/>
              <a:ext cx="2449513" cy="1773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063"/>
            <a:stretch>
              <a:fillRect/>
            </a:stretch>
          </p:blipFill>
          <p:spPr bwMode="auto">
            <a:xfrm>
              <a:off x="6683375" y="1809874"/>
              <a:ext cx="2225675" cy="177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3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38" y="3686299"/>
              <a:ext cx="1511300" cy="235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00" y="3652961"/>
              <a:ext cx="1671638" cy="2315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9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238" y="3645024"/>
              <a:ext cx="2167762" cy="2312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0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013" y="1913062"/>
              <a:ext cx="1971675" cy="168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Picture 41"/>
            <p:cNvSpPr>
              <a:spLocks noChangeAspect="1" noChangeArrowheads="1"/>
            </p:cNvSpPr>
            <p:nvPr/>
          </p:nvSpPr>
          <p:spPr bwMode="auto">
            <a:xfrm>
              <a:off x="6705600" y="3516313"/>
              <a:ext cx="2146300" cy="260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rgbClr val="000000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0000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0000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0000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0000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0000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86C0CE"/>
                </a:buClr>
                <a:buSzPct val="70000"/>
                <a:buFont typeface="Wingdings" panose="05000000000000000000" pitchFamily="2" charset="2"/>
                <a:buNone/>
              </a:pPr>
              <a:endParaRPr lang="it-IT" altLang="it-IT" smtClean="0"/>
            </a:p>
          </p:txBody>
        </p:sp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57200" y="1772816"/>
            <a:ext cx="8229600" cy="390386"/>
          </a:xfrm>
          <a:prstGeom prst="rect">
            <a:avLst/>
          </a:prstGeom>
          <a:solidFill>
            <a:srgbClr val="4D4D4D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smtClean="0">
                <a:solidFill>
                  <a:srgbClr val="FFFF00"/>
                </a:solidFill>
              </a:rPr>
              <a:t>Separazione delle acque meteoriche di tetti e coperture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068829" y="1268760"/>
            <a:ext cx="700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Indicazioni tecniche e tipologie  delle opere di infiltrazione e laminazione</a:t>
            </a:r>
            <a:endParaRPr lang="it-IT" dirty="0"/>
          </a:p>
        </p:txBody>
      </p:sp>
      <p:sp>
        <p:nvSpPr>
          <p:cNvPr id="14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29622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838574" y="1320509"/>
            <a:ext cx="3466852" cy="247029"/>
          </a:xfrm>
          <a:prstGeom prst="rect">
            <a:avLst/>
          </a:prstGeom>
          <a:solidFill>
            <a:srgbClr val="4D4D4D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000" smtClean="0">
                <a:solidFill>
                  <a:srgbClr val="FFFF00"/>
                </a:solidFill>
              </a:rPr>
              <a:t>IL VERDE URBANO</a:t>
            </a:r>
            <a:endParaRPr lang="it-IT" sz="2000" dirty="0">
              <a:solidFill>
                <a:srgbClr val="FFFF00"/>
              </a:solidFill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06375" y="1854033"/>
            <a:ext cx="8732838" cy="54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CCCCFF"/>
              </a:buClr>
              <a:buSzPct val="70000"/>
              <a:buFont typeface="Wingdings" panose="05000000000000000000" pitchFamily="2" charset="2"/>
              <a:buNone/>
            </a:pPr>
            <a:r>
              <a:rPr lang="it-IT" altLang="it-IT" sz="1600" dirty="0" smtClean="0">
                <a:latin typeface="Calibri" panose="020F0502020204030204" pitchFamily="34" charset="0"/>
              </a:rPr>
              <a:t>Le strutture verdi contribuiscono alla limitazione delle acque meteoriche di dilavamento, ripristinando almeno parzialmente il ciclo naturale dell’acqua: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962" y="2502105"/>
            <a:ext cx="4484585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2"/>
          <p:cNvSpPr txBox="1">
            <a:spLocks noChangeArrowheads="1"/>
          </p:cNvSpPr>
          <p:nvPr/>
        </p:nvSpPr>
        <p:spPr bwMode="auto">
          <a:xfrm>
            <a:off x="0" y="2403324"/>
            <a:ext cx="4788024" cy="189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273050" indent="-250825" eaLnBrk="1" fontAlgn="base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it-IT" altLang="it-IT" sz="1600" dirty="0" smtClean="0">
                <a:latin typeface="Calibri" panose="020F0502020204030204" pitchFamily="34" charset="0"/>
              </a:rPr>
              <a:t>favoriscono evapotraspirazione e infiltrazione, altrimenti limitate a causa dell’impermeabilizzazione delle superfici urbane;</a:t>
            </a:r>
          </a:p>
          <a:p>
            <a:pPr marL="273050" indent="-250825" eaLnBrk="1" fontAlgn="base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SzPct val="100000"/>
              <a:buFont typeface="Wingdings" panose="05000000000000000000" pitchFamily="2" charset="2"/>
              <a:buChar char="§"/>
            </a:pPr>
            <a:r>
              <a:rPr lang="it-IT" altLang="it-IT" sz="1600" dirty="0" smtClean="0">
                <a:latin typeface="Calibri" panose="020F0502020204030204" pitchFamily="34" charset="0"/>
              </a:rPr>
              <a:t>riducono di conseguenza:</a:t>
            </a:r>
          </a:p>
          <a:p>
            <a:pPr marL="538163" lvl="1" indent="-227013" eaLnBrk="1" fontAlgn="base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SzPct val="100000"/>
              <a:buFont typeface="Calibri" panose="020F0502020204030204" pitchFamily="34" charset="0"/>
              <a:buChar char="‒"/>
            </a:pPr>
            <a:r>
              <a:rPr lang="it-IT" altLang="it-IT" sz="1600" dirty="0" smtClean="0">
                <a:latin typeface="Calibri" panose="020F0502020204030204" pitchFamily="34" charset="0"/>
              </a:rPr>
              <a:t>i deflussi superficiali e le portate immesse nella rete fognaria</a:t>
            </a:r>
          </a:p>
          <a:p>
            <a:pPr marL="538163" lvl="1" indent="-227013" eaLnBrk="1" fontAlgn="base" hangingPunct="1">
              <a:lnSpc>
                <a:spcPct val="80000"/>
              </a:lnSpc>
              <a:spcBef>
                <a:spcPts val="600"/>
              </a:spcBef>
              <a:spcAft>
                <a:spcPct val="0"/>
              </a:spcAft>
              <a:buSzPct val="100000"/>
              <a:buFont typeface="Calibri" panose="020F0502020204030204" pitchFamily="34" charset="0"/>
              <a:buChar char="‒"/>
            </a:pPr>
            <a:r>
              <a:rPr lang="it-IT" altLang="it-IT" sz="1600" dirty="0">
                <a:latin typeface="Calibri" panose="020F0502020204030204" pitchFamily="34" charset="0"/>
              </a:rPr>
              <a:t>l</a:t>
            </a:r>
            <a:r>
              <a:rPr lang="it-IT" altLang="it-IT" sz="1600" dirty="0" smtClean="0">
                <a:latin typeface="Calibri" panose="020F0502020204030204" pitchFamily="34" charset="0"/>
              </a:rPr>
              <a:t>o scarico di inquinanti da parte degli scaricatori di piena.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9" y="4489636"/>
            <a:ext cx="2297620" cy="2035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088" y="4488132"/>
            <a:ext cx="1288848" cy="203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429014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18"/>
          <p:cNvGrpSpPr>
            <a:grpSpLocks/>
          </p:cNvGrpSpPr>
          <p:nvPr/>
        </p:nvGrpSpPr>
        <p:grpSpPr bwMode="auto">
          <a:xfrm>
            <a:off x="230188" y="2066057"/>
            <a:ext cx="8662987" cy="4459287"/>
            <a:chOff x="230188" y="1017588"/>
            <a:chExt cx="8826500" cy="4927600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0188" y="1017588"/>
              <a:ext cx="2986087" cy="2233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44850" y="1046163"/>
              <a:ext cx="2986088" cy="2233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9846" b="6744"/>
            <a:stretch>
              <a:fillRect/>
            </a:stretch>
          </p:blipFill>
          <p:spPr bwMode="auto">
            <a:xfrm>
              <a:off x="6265863" y="1017588"/>
              <a:ext cx="2790825" cy="2249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1300" y="3290888"/>
              <a:ext cx="2959100" cy="2622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49613" y="3294063"/>
              <a:ext cx="2014537" cy="2651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 l="25533" r="2925"/>
            <a:stretch>
              <a:fillRect/>
            </a:stretch>
          </p:blipFill>
          <p:spPr bwMode="auto">
            <a:xfrm>
              <a:off x="5265738" y="3317875"/>
              <a:ext cx="1708150" cy="2566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002463" y="3327400"/>
              <a:ext cx="2000250" cy="2608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007605" y="1399898"/>
            <a:ext cx="7128791" cy="449465"/>
          </a:xfrm>
          <a:prstGeom prst="rect">
            <a:avLst/>
          </a:prstGeom>
          <a:solidFill>
            <a:srgbClr val="4D4D4D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400" smtClean="0">
                <a:solidFill>
                  <a:srgbClr val="FFFF00"/>
                </a:solidFill>
              </a:rPr>
              <a:t>Aree verdi di evaporazione, infiltrazione e laminazione</a:t>
            </a:r>
            <a:endParaRPr lang="it-IT" altLang="it-IT" sz="2400" dirty="0" smtClean="0">
              <a:solidFill>
                <a:srgbClr val="FFFF00"/>
              </a:solidFill>
            </a:endParaRPr>
          </a:p>
        </p:txBody>
      </p:sp>
      <p:sp>
        <p:nvSpPr>
          <p:cNvPr id="13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12444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07605" y="1268760"/>
            <a:ext cx="7128791" cy="449465"/>
          </a:xfrm>
          <a:prstGeom prst="rect">
            <a:avLst/>
          </a:prstGeom>
          <a:solidFill>
            <a:srgbClr val="4D4D4D"/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400" smtClean="0">
                <a:solidFill>
                  <a:srgbClr val="FFFF00"/>
                </a:solidFill>
              </a:rPr>
              <a:t>Invasi sotterranei in vasche, supertubi, ecc.</a:t>
            </a:r>
            <a:endParaRPr lang="it-IT" altLang="it-IT" sz="2400" dirty="0" smtClean="0">
              <a:solidFill>
                <a:srgbClr val="FFFF00"/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196967" y="1836551"/>
            <a:ext cx="8350680" cy="4692166"/>
            <a:chOff x="196967" y="1836551"/>
            <a:chExt cx="8350680" cy="4692166"/>
          </a:xfrm>
        </p:grpSpPr>
        <p:pic>
          <p:nvPicPr>
            <p:cNvPr id="2050" name="Picture 5" descr="PhotoPC venerdì 20 febbraio 1998 18"/>
            <p:cNvPicPr>
              <a:picLocks noChangeAspect="1" noChangeArrowheads="1"/>
            </p:cNvPicPr>
            <p:nvPr/>
          </p:nvPicPr>
          <p:blipFill>
            <a:blip r:embed="rId2">
              <a:lum bright="20000"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77"/>
            <a:stretch>
              <a:fillRect/>
            </a:stretch>
          </p:blipFill>
          <p:spPr bwMode="auto">
            <a:xfrm>
              <a:off x="196967" y="1836551"/>
              <a:ext cx="3848326" cy="308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uppo 24"/>
            <p:cNvGrpSpPr>
              <a:grpSpLocks/>
            </p:cNvGrpSpPr>
            <p:nvPr/>
          </p:nvGrpSpPr>
          <p:grpSpPr bwMode="auto">
            <a:xfrm>
              <a:off x="1403648" y="1909599"/>
              <a:ext cx="7143999" cy="4619118"/>
              <a:chOff x="1187264" y="852745"/>
              <a:chExt cx="7660601" cy="5063268"/>
            </a:xfrm>
          </p:grpSpPr>
          <p:pic>
            <p:nvPicPr>
              <p:cNvPr id="5" name="Picture 5" descr="foto2"/>
              <p:cNvPicPr>
                <a:picLocks noChangeAspect="1" noChangeArrowheads="1"/>
              </p:cNvPicPr>
              <p:nvPr/>
            </p:nvPicPr>
            <p:blipFill>
              <a:blip r:embed="rId3">
                <a:lum bright="1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7264" y="3704772"/>
                <a:ext cx="2625313" cy="221124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18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926" b="21295"/>
              <a:stretch/>
            </p:blipFill>
            <p:spPr bwMode="auto">
              <a:xfrm>
                <a:off x="4328794" y="852745"/>
                <a:ext cx="3807828" cy="3165205"/>
              </a:xfrm>
              <a:prstGeom prst="rect">
                <a:avLst/>
              </a:prstGeom>
              <a:noFill/>
              <a:ln w="9525" algn="ctr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" name="Picture 4" descr="CultecSWM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047"/>
              <a:stretch/>
            </p:blipFill>
            <p:spPr bwMode="auto">
              <a:xfrm>
                <a:off x="5279664" y="3386496"/>
                <a:ext cx="3568201" cy="2446727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417014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11065"/>
            <a:ext cx="4233863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26"/>
          <p:cNvSpPr txBox="1">
            <a:spLocks noChangeArrowheads="1"/>
          </p:cNvSpPr>
          <p:nvPr/>
        </p:nvSpPr>
        <p:spPr bwMode="auto">
          <a:xfrm>
            <a:off x="4691063" y="1471315"/>
            <a:ext cx="4227512" cy="424732"/>
          </a:xfrm>
          <a:prstGeom prst="rect">
            <a:avLst/>
          </a:prstGeom>
          <a:solidFill>
            <a:srgbClr val="4D4D4D"/>
          </a:solidFill>
        </p:spPr>
        <p:txBody>
          <a:bodyPr vert="horz" lIns="91440" tIns="45720" rIns="91440" bIns="45720" rtlCol="0" anchor="ctr">
            <a:normAutofit/>
          </a:bodyPr>
          <a:lstStyle>
            <a:lvl1pPr defTabSz="685800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dirty="0" smtClean="0"/>
              <a:t>Esempio di invarianza idraulica</a:t>
            </a:r>
            <a:endParaRPr lang="it-IT" dirty="0"/>
          </a:p>
        </p:txBody>
      </p:sp>
      <p:pic>
        <p:nvPicPr>
          <p:cNvPr id="4" name="Picture 2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25" y="1653877"/>
            <a:ext cx="4181475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375" y="5517232"/>
            <a:ext cx="241935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30"/>
          <p:cNvSpPr>
            <a:spLocks noChangeArrowheads="1"/>
          </p:cNvSpPr>
          <p:nvPr/>
        </p:nvSpPr>
        <p:spPr bwMode="auto">
          <a:xfrm>
            <a:off x="8240713" y="2769890"/>
            <a:ext cx="741362" cy="1754187"/>
          </a:xfrm>
          <a:prstGeom prst="rect">
            <a:avLst/>
          </a:prstGeom>
          <a:noFill/>
          <a:ln w="19050" cap="rnd" algn="ctr">
            <a:solidFill>
              <a:srgbClr val="FF0000"/>
            </a:solidFill>
            <a:prstDash val="sysDot"/>
            <a:miter lim="800000"/>
            <a:headEnd/>
            <a:tailEnd/>
          </a:ln>
          <a:effectLst>
            <a:prstShdw prst="shdw17" dist="17961" dir="2700000">
              <a:srgbClr val="990000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5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endParaRPr lang="it-IT" altLang="it-IT"/>
          </a:p>
        </p:txBody>
      </p:sp>
      <p:sp>
        <p:nvSpPr>
          <p:cNvPr id="7" name="CasellaDiTesto 8"/>
          <p:cNvSpPr txBox="1">
            <a:spLocks noChangeArrowheads="1"/>
          </p:cNvSpPr>
          <p:nvPr/>
        </p:nvSpPr>
        <p:spPr bwMode="auto">
          <a:xfrm>
            <a:off x="4724400" y="4838402"/>
            <a:ext cx="4213225" cy="646113"/>
          </a:xfrm>
          <a:prstGeom prst="rect">
            <a:avLst/>
          </a:prstGeom>
          <a:noFill/>
          <a:ln w="3175">
            <a:solidFill>
              <a:srgbClr val="0033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</a:rPr>
              <a:t>Nuovo sistema per invarianza idraulica:</a:t>
            </a:r>
          </a:p>
          <a:p>
            <a:pPr algn="ctr" eaLnBrk="1" hangingPunct="1"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</a:rPr>
              <a:t>Invaso necessario:  2.49 </a:t>
            </a:r>
            <a:r>
              <a:rPr lang="it-IT" altLang="it-IT" sz="1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ha</a:t>
            </a:r>
            <a:r>
              <a:rPr lang="it-IT" altLang="it-IT" sz="1200" b="1" baseline="-25000" dirty="0" err="1">
                <a:solidFill>
                  <a:srgbClr val="FF0000"/>
                </a:solidFill>
                <a:latin typeface="Arial" panose="020B0604020202020204" pitchFamily="34" charset="0"/>
              </a:rPr>
              <a:t>imp</a:t>
            </a: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</a:rPr>
              <a:t> x 0,58 x </a:t>
            </a:r>
            <a:r>
              <a:rPr lang="it-IT" altLang="it-IT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800 </a:t>
            </a: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it-IT" altLang="it-IT" sz="1200" b="1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</a:rPr>
              <a:t>/</a:t>
            </a:r>
            <a:r>
              <a:rPr lang="it-IT" altLang="it-IT" sz="1200" b="1" dirty="0" err="1">
                <a:solidFill>
                  <a:srgbClr val="FF0000"/>
                </a:solidFill>
                <a:latin typeface="Arial" panose="020B0604020202020204" pitchFamily="34" charset="0"/>
              </a:rPr>
              <a:t>ha</a:t>
            </a:r>
            <a:r>
              <a:rPr lang="it-IT" altLang="it-IT" sz="1200" b="1" baseline="-25000" dirty="0" err="1">
                <a:solidFill>
                  <a:srgbClr val="FF0000"/>
                </a:solidFill>
                <a:latin typeface="Arial" panose="020B0604020202020204" pitchFamily="34" charset="0"/>
              </a:rPr>
              <a:t>imp</a:t>
            </a: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</a:rPr>
              <a:t> = </a:t>
            </a:r>
          </a:p>
          <a:p>
            <a:pPr algn="ctr" eaLnBrk="1" hangingPunct="1"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1200 </a:t>
            </a: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it-IT" altLang="it-IT" sz="1200" b="1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</a:rPr>
              <a:t> (con h = 1 m, </a:t>
            </a: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</a:t>
            </a: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1200 </a:t>
            </a: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</a:rPr>
              <a:t>m</a:t>
            </a:r>
            <a:r>
              <a:rPr lang="it-IT" altLang="it-IT" sz="1200" b="1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</a:rPr>
              <a:t> =</a:t>
            </a:r>
            <a:r>
              <a:rPr lang="it-IT" altLang="it-IT" sz="1200" b="1" dirty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 </a:t>
            </a:r>
            <a:r>
              <a:rPr lang="it-IT" altLang="it-IT" sz="1200" b="1" dirty="0" smtClean="0">
                <a:solidFill>
                  <a:srgbClr val="FF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5%)</a:t>
            </a:r>
            <a:endParaRPr lang="it-IT" altLang="it-IT" sz="1200" b="1" baseline="300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31461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672815"/>
              </p:ext>
            </p:extLst>
          </p:nvPr>
        </p:nvGraphicFramePr>
        <p:xfrm>
          <a:off x="4712916" y="3894410"/>
          <a:ext cx="3319159" cy="1927860"/>
        </p:xfrm>
        <a:graphic>
          <a:graphicData uri="http://schemas.openxmlformats.org/drawingml/2006/table">
            <a:tbl>
              <a:tblPr/>
              <a:tblGrid>
                <a:gridCol w="1366312"/>
                <a:gridCol w="988668"/>
                <a:gridCol w="964179"/>
              </a:tblGrid>
              <a:tr h="18228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 Vasche di laminazione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Volume (mc) 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28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Vasca interrata di laminazione area ospedaliera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Prima pioggia 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1.000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456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Laminazione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5.000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283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4 Vasche di laminazione Roggia Serio e aree extra urbane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Vasca interrata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24.000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28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Lago A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8.000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28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Lago B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24.000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28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Lago C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18.000</a:t>
                      </a:r>
                    </a:p>
                  </a:txBody>
                  <a:tcPr marL="68589" marR="68589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22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89" marR="6858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Totale</a:t>
                      </a:r>
                      <a:endParaRPr kumimoji="0" lang="it-IT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9" marR="6858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Calibri" pitchFamily="34" charset="0"/>
                          <a:cs typeface="Times New Roman" pitchFamily="18" charset="0"/>
                        </a:rPr>
                        <a:t>80.000</a:t>
                      </a:r>
                      <a:endParaRPr kumimoji="0" lang="it-IT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8589" marR="68589" marT="0" marB="0"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CasellaDiTesto 7"/>
          <p:cNvSpPr txBox="1">
            <a:spLocks noChangeArrowheads="1"/>
          </p:cNvSpPr>
          <p:nvPr/>
        </p:nvSpPr>
        <p:spPr bwMode="auto">
          <a:xfrm>
            <a:off x="3491881" y="2958306"/>
            <a:ext cx="55170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it-IT" altLang="it-IT" sz="1400" dirty="0">
                <a:solidFill>
                  <a:srgbClr val="000000"/>
                </a:solidFill>
              </a:rPr>
              <a:t>Area ospedaliera di 27,5 ha. Parco di 22 ha.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it-IT" altLang="it-IT" sz="1400" dirty="0">
                <a:solidFill>
                  <a:srgbClr val="000000"/>
                </a:solidFill>
              </a:rPr>
              <a:t>Portate uscenti nel limite di 20 l/s/</a:t>
            </a:r>
            <a:r>
              <a:rPr lang="it-IT" altLang="it-IT" sz="1400" dirty="0" err="1">
                <a:solidFill>
                  <a:srgbClr val="000000"/>
                </a:solidFill>
              </a:rPr>
              <a:t>ha</a:t>
            </a:r>
            <a:r>
              <a:rPr lang="it-IT" altLang="it-IT" sz="1400" baseline="-25000" dirty="0" err="1">
                <a:solidFill>
                  <a:srgbClr val="000000"/>
                </a:solidFill>
              </a:rPr>
              <a:t>imp</a:t>
            </a:r>
            <a:r>
              <a:rPr lang="it-IT" altLang="it-IT" sz="1400" dirty="0">
                <a:solidFill>
                  <a:srgbClr val="000000"/>
                </a:solidFill>
              </a:rPr>
              <a:t> (PTUA Reg. Lombardia)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</a:pPr>
            <a:r>
              <a:rPr lang="it-IT" altLang="it-IT" sz="1400" dirty="0">
                <a:solidFill>
                  <a:srgbClr val="000000"/>
                </a:solidFill>
              </a:rPr>
              <a:t>Vasca prima pioggia da 50 mc/</a:t>
            </a:r>
            <a:r>
              <a:rPr lang="it-IT" altLang="it-IT" sz="1400" dirty="0" err="1">
                <a:solidFill>
                  <a:srgbClr val="000000"/>
                </a:solidFill>
              </a:rPr>
              <a:t>ha</a:t>
            </a:r>
            <a:r>
              <a:rPr lang="it-IT" altLang="it-IT" sz="1400" baseline="-25000" dirty="0" err="1">
                <a:solidFill>
                  <a:srgbClr val="000000"/>
                </a:solidFill>
              </a:rPr>
              <a:t>imp</a:t>
            </a:r>
            <a:r>
              <a:rPr lang="it-IT" altLang="it-IT" sz="1400" dirty="0">
                <a:solidFill>
                  <a:srgbClr val="000000"/>
                </a:solidFill>
              </a:rPr>
              <a:t> (Reg. n. 3 Reg. Lombardia)</a:t>
            </a:r>
          </a:p>
        </p:txBody>
      </p:sp>
      <p:sp>
        <p:nvSpPr>
          <p:cNvPr id="4" name="CasellaDiTesto 34"/>
          <p:cNvSpPr txBox="1">
            <a:spLocks noChangeArrowheads="1"/>
          </p:cNvSpPr>
          <p:nvPr/>
        </p:nvSpPr>
        <p:spPr bwMode="auto">
          <a:xfrm>
            <a:off x="3923928" y="5778118"/>
            <a:ext cx="14085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200" dirty="0">
                <a:solidFill>
                  <a:srgbClr val="000000"/>
                </a:solidFill>
              </a:rPr>
              <a:t>Portata meteorica massima uscente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altLang="it-IT" sz="1200" b="1" dirty="0">
                <a:solidFill>
                  <a:srgbClr val="FF0000"/>
                </a:solidFill>
              </a:rPr>
              <a:t>~ 1,2 mc/s  </a:t>
            </a:r>
          </a:p>
        </p:txBody>
      </p:sp>
      <p:sp>
        <p:nvSpPr>
          <p:cNvPr id="5" name="Freccia angolare in su 4"/>
          <p:cNvSpPr/>
          <p:nvPr/>
        </p:nvSpPr>
        <p:spPr bwMode="auto">
          <a:xfrm rot="16200000" flipH="1">
            <a:off x="5763581" y="5615569"/>
            <a:ext cx="375238" cy="673168"/>
          </a:xfrm>
          <a:prstGeom prst="bentUpArrow">
            <a:avLst>
              <a:gd name="adj1" fmla="val 29823"/>
              <a:gd name="adj2" fmla="val 25000"/>
              <a:gd name="adj3" fmla="val 25000"/>
            </a:avLst>
          </a:prstGeom>
          <a:solidFill>
            <a:srgbClr val="FF0000"/>
          </a:solidFill>
          <a:ln w="9525" cap="flat" cmpd="sng" algn="ctr">
            <a:solidFill>
              <a:srgbClr val="0004B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>
            <a:spAutoFit/>
          </a:bodyPr>
          <a:lstStyle/>
          <a:p>
            <a:pPr marL="342900" indent="-342900" fontAlgn="base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86C0CE"/>
              </a:buClr>
              <a:buSzPct val="70000"/>
              <a:buFont typeface="Wingdings" pitchFamily="2" charset="2"/>
              <a:buNone/>
              <a:defRPr/>
            </a:pPr>
            <a:endParaRPr lang="it-IT" sz="200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211139" y="1590154"/>
            <a:ext cx="3136726" cy="5007198"/>
            <a:chOff x="211138" y="908050"/>
            <a:chExt cx="3521075" cy="5295900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138" y="908050"/>
              <a:ext cx="3521075" cy="187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24" t="2835" r="3781" b="4639"/>
            <a:stretch>
              <a:fillRect/>
            </a:stretch>
          </p:blipFill>
          <p:spPr bwMode="auto">
            <a:xfrm>
              <a:off x="228600" y="4508500"/>
              <a:ext cx="3479800" cy="1695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4"/>
            <a:srcRect l="13776" t="11459" r="12987" b="22577"/>
            <a:stretch/>
          </p:blipFill>
          <p:spPr>
            <a:xfrm>
              <a:off x="211138" y="2781300"/>
              <a:ext cx="3520800" cy="1733551"/>
            </a:xfrm>
            <a:prstGeom prst="rect">
              <a:avLst/>
            </a:prstGeom>
          </p:spPr>
        </p:pic>
      </p:grpSp>
      <p:sp>
        <p:nvSpPr>
          <p:cNvPr id="10" name="CasellaDiTesto 3"/>
          <p:cNvSpPr txBox="1">
            <a:spLocks noChangeArrowheads="1"/>
          </p:cNvSpPr>
          <p:nvPr/>
        </p:nvSpPr>
        <p:spPr bwMode="auto">
          <a:xfrm>
            <a:off x="3851920" y="1662162"/>
            <a:ext cx="4824536" cy="1089529"/>
          </a:xfrm>
          <a:prstGeom prst="rect">
            <a:avLst/>
          </a:prstGeom>
          <a:solidFill>
            <a:srgbClr val="4D4D4D"/>
          </a:solidFill>
          <a:extLst/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algn="ctr" defTabSz="685800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dirty="0"/>
              <a:t>Esempio di invarianza idraulica</a:t>
            </a:r>
          </a:p>
          <a:p>
            <a:r>
              <a:rPr lang="it-IT" altLang="it-IT" sz="2000" dirty="0"/>
              <a:t>Nuova area ospedaliera di Parco della Trucca a Bergamo (2009 – 2011)</a:t>
            </a:r>
          </a:p>
        </p:txBody>
      </p:sp>
      <p:sp>
        <p:nvSpPr>
          <p:cNvPr id="12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185758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018705" y="1196752"/>
            <a:ext cx="5283178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tabLst>
                <a:tab pos="441325" algn="l"/>
              </a:tabLst>
            </a:pPr>
            <a:r>
              <a:rPr lang="it-IT" b="1" dirty="0" smtClean="0"/>
              <a:t>Ambiti regionali a criticità idraulica alta, media, bassa</a:t>
            </a:r>
          </a:p>
        </p:txBody>
      </p:sp>
      <p:sp>
        <p:nvSpPr>
          <p:cNvPr id="7" name="Rettangolo 6"/>
          <p:cNvSpPr/>
          <p:nvPr/>
        </p:nvSpPr>
        <p:spPr>
          <a:xfrm>
            <a:off x="467544" y="2142148"/>
            <a:ext cx="34230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defTabSz="361950">
              <a:buFont typeface="+mj-lt"/>
              <a:buAutoNum type="alphaUcPeriod"/>
            </a:pPr>
            <a:r>
              <a:rPr lang="it-IT" dirty="0"/>
              <a:t>	</a:t>
            </a:r>
            <a:r>
              <a:rPr lang="it-IT" dirty="0" smtClean="0"/>
              <a:t>Aree a criticità idraulica alta</a:t>
            </a:r>
          </a:p>
          <a:p>
            <a:pPr marL="342900" indent="-342900" defTabSz="361950">
              <a:buFont typeface="+mj-lt"/>
              <a:buAutoNum type="alphaUcPeriod"/>
            </a:pPr>
            <a:r>
              <a:rPr lang="it-IT" dirty="0"/>
              <a:t>Aree </a:t>
            </a:r>
            <a:r>
              <a:rPr lang="it-IT" dirty="0" smtClean="0"/>
              <a:t>a </a:t>
            </a:r>
            <a:r>
              <a:rPr lang="it-IT" dirty="0"/>
              <a:t>criticità idraulica media </a:t>
            </a:r>
            <a:endParaRPr lang="it-IT" dirty="0" smtClean="0"/>
          </a:p>
          <a:p>
            <a:pPr marL="342900" indent="-342900" defTabSz="361950">
              <a:buFont typeface="+mj-lt"/>
              <a:buAutoNum type="alphaUcPeriod"/>
            </a:pPr>
            <a:r>
              <a:rPr lang="it-IT" dirty="0" smtClean="0"/>
              <a:t>Aree a </a:t>
            </a:r>
            <a:r>
              <a:rPr lang="it-IT" dirty="0"/>
              <a:t>criticità idraulica bassa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287085" y="3982060"/>
            <a:ext cx="2556982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tabLst>
                <a:tab pos="441325" algn="l"/>
              </a:tabLst>
            </a:pPr>
            <a:r>
              <a:rPr lang="it-IT" dirty="0" smtClean="0"/>
              <a:t>Portate limite ammissibili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487081"/>
              </p:ext>
            </p:extLst>
          </p:nvPr>
        </p:nvGraphicFramePr>
        <p:xfrm>
          <a:off x="755576" y="4370288"/>
          <a:ext cx="7620000" cy="16510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27720"/>
                <a:gridCol w="3672408"/>
                <a:gridCol w="3419872"/>
              </a:tblGrid>
              <a:tr h="370840">
                <a:tc>
                  <a:txBody>
                    <a:bodyPr/>
                    <a:lstStyle/>
                    <a:p>
                      <a:r>
                        <a:rPr lang="it-IT" b="0" dirty="0" smtClean="0"/>
                        <a:t>A</a:t>
                      </a:r>
                      <a:endParaRPr lang="it-IT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 smtClean="0"/>
                        <a:t>Nelle aree a criticità idraulica alta</a:t>
                      </a:r>
                      <a:endParaRPr lang="it-IT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b="0" dirty="0" err="1" smtClean="0"/>
                        <a:t>u</a:t>
                      </a:r>
                      <a:r>
                        <a:rPr lang="it-IT" b="0" baseline="-25000" dirty="0" err="1" smtClean="0"/>
                        <a:t>lim</a:t>
                      </a:r>
                      <a:r>
                        <a:rPr lang="it-IT" b="0" dirty="0" smtClean="0"/>
                        <a:t> = 10 l/s per ettaro di superficie scolante impermeabile</a:t>
                      </a:r>
                      <a:endParaRPr lang="it-IT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B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Nelle aree a criticità idraulica media 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err="1" smtClean="0"/>
                        <a:t>u</a:t>
                      </a:r>
                      <a:r>
                        <a:rPr lang="it-IT" baseline="-25000" dirty="0" err="1" smtClean="0"/>
                        <a:t>lim</a:t>
                      </a:r>
                      <a:r>
                        <a:rPr lang="it-IT" dirty="0" smtClean="0"/>
                        <a:t> = 20 l/s per ettaro </a:t>
                      </a:r>
                      <a:r>
                        <a:rPr lang="it-IT" b="0" dirty="0" smtClean="0"/>
                        <a:t>di superficie scolante impermeabile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C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Nelle aree a criticità idraulica bassa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requisiti minimi di cui al par. 8.</a:t>
                      </a: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074" name="Immagin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644919"/>
            <a:ext cx="2370882" cy="206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6372200" y="2065204"/>
            <a:ext cx="21904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Cartografia regionale ed elenchi Comuni ricadenti negli ambiti di criticità A, B, C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  <p:sp>
        <p:nvSpPr>
          <p:cNvPr id="2" name="Rettangolo 1"/>
          <p:cNvSpPr/>
          <p:nvPr/>
        </p:nvSpPr>
        <p:spPr>
          <a:xfrm>
            <a:off x="4025251" y="1644919"/>
            <a:ext cx="4537360" cy="206566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20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8600" y="1489872"/>
            <a:ext cx="8686800" cy="714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000" b="1" smtClean="0">
                <a:latin typeface="+mn-lt"/>
                <a:cs typeface="Miriam" panose="020B0502050101010101"/>
              </a:rPr>
              <a:t>INVARIANZA DEI </a:t>
            </a:r>
            <a:r>
              <a:rPr lang="it-IT" altLang="it-IT" sz="2000" b="1" smtClean="0">
                <a:latin typeface="+mn-lt"/>
                <a:ea typeface="+mn-ea"/>
                <a:cs typeface="Miriam" panose="020B0502050101010101" pitchFamily="34" charset="-79"/>
              </a:rPr>
              <a:t>VOLUMI </a:t>
            </a:r>
            <a:r>
              <a:rPr lang="it-IT" altLang="it-IT" sz="2000" b="1" smtClean="0">
                <a:latin typeface="+mn-lt"/>
                <a:cs typeface="Miriam" panose="020B0502050101010101"/>
              </a:rPr>
              <a:t>DI PIENA (</a:t>
            </a:r>
            <a:r>
              <a:rPr lang="it-IT" altLang="it-IT" sz="2000" b="1" smtClean="0">
                <a:solidFill>
                  <a:srgbClr val="FF0000"/>
                </a:solidFill>
                <a:latin typeface="+mn-lt"/>
                <a:cs typeface="Miriam" panose="020B0502050101010101"/>
              </a:rPr>
              <a:t>INVARIANZA IDROLOGICA</a:t>
            </a:r>
            <a:r>
              <a:rPr lang="it-IT" altLang="it-IT" sz="2000" b="1" smtClean="0">
                <a:latin typeface="+mn-lt"/>
                <a:cs typeface="Miriam" panose="020B0502050101010101"/>
              </a:rPr>
              <a:t>) </a:t>
            </a:r>
            <a:br>
              <a:rPr lang="it-IT" altLang="it-IT" sz="2000" b="1" smtClean="0">
                <a:latin typeface="+mn-lt"/>
                <a:cs typeface="Miriam" panose="020B0502050101010101"/>
              </a:rPr>
            </a:br>
            <a:r>
              <a:rPr lang="it-IT" altLang="it-IT" sz="2000" b="1" smtClean="0">
                <a:latin typeface="+mn-lt"/>
                <a:cs typeface="Miriam" panose="020B0502050101010101"/>
              </a:rPr>
              <a:t>INVARIANZA DELLA PORTATA DI PICCO (</a:t>
            </a:r>
            <a:r>
              <a:rPr lang="it-IT" altLang="it-IT" sz="2000" b="1" smtClean="0">
                <a:solidFill>
                  <a:srgbClr val="FF0000"/>
                </a:solidFill>
                <a:latin typeface="+mn-lt"/>
                <a:cs typeface="Miriam" panose="020B0502050101010101"/>
              </a:rPr>
              <a:t>INVARIANZA IDRAULICA</a:t>
            </a:r>
            <a:r>
              <a:rPr lang="it-IT" altLang="it-IT" sz="2000" b="1" smtClean="0">
                <a:latin typeface="+mn-lt"/>
                <a:cs typeface="Miriam" panose="020B0502050101010101"/>
              </a:rPr>
              <a:t>)</a:t>
            </a:r>
            <a:endParaRPr lang="it-IT" altLang="it-IT" sz="2000" b="1" dirty="0" smtClean="0">
              <a:latin typeface="+mn-lt"/>
              <a:cs typeface="Miriam" panose="020B0502050101010101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1339851" y="3279455"/>
            <a:ext cx="7134298" cy="3317897"/>
            <a:chOff x="1339850" y="2308225"/>
            <a:chExt cx="7879760" cy="3699617"/>
          </a:xfrm>
        </p:grpSpPr>
        <p:sp>
          <p:nvSpPr>
            <p:cNvPr id="7" name="AutoShape 7"/>
            <p:cNvSpPr>
              <a:spLocks noChangeAspect="1" noChangeArrowheads="1" noTextEdit="1"/>
            </p:cNvSpPr>
            <p:nvPr/>
          </p:nvSpPr>
          <p:spPr bwMode="auto">
            <a:xfrm>
              <a:off x="1571625" y="2308225"/>
              <a:ext cx="6291263" cy="338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8F8F8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1339850" y="2346325"/>
              <a:ext cx="157163" cy="32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86C0CE"/>
                </a:buClr>
                <a:buSzPct val="70000"/>
                <a:buFont typeface="Wingdings" pitchFamily="2" charset="2"/>
                <a:buNone/>
              </a:pPr>
              <a:r>
                <a:rPr lang="it-IT" altLang="it-IT" sz="1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it-IT" altLang="it-IT" sz="2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9" name="Rectangle 10"/>
            <p:cNvSpPr>
              <a:spLocks noChangeArrowheads="1"/>
            </p:cNvSpPr>
            <p:nvPr/>
          </p:nvSpPr>
          <p:spPr bwMode="auto">
            <a:xfrm>
              <a:off x="1768475" y="5295900"/>
              <a:ext cx="3517900" cy="15875"/>
            </a:xfrm>
            <a:prstGeom prst="rect">
              <a:avLst/>
            </a:pr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86C0CE"/>
                </a:buClr>
                <a:buSzPct val="70000"/>
                <a:buFont typeface="Wingdings" pitchFamily="2" charset="2"/>
                <a:buNone/>
              </a:pPr>
              <a:endParaRPr lang="it-IT" altLang="it-IT" sz="2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1760538" y="2371725"/>
              <a:ext cx="19050" cy="2932113"/>
            </a:xfrm>
            <a:custGeom>
              <a:avLst/>
              <a:gdLst>
                <a:gd name="T0" fmla="*/ 2147483647 w 12"/>
                <a:gd name="T1" fmla="*/ 0 h 1847"/>
                <a:gd name="T2" fmla="*/ 2147483647 w 12"/>
                <a:gd name="T3" fmla="*/ 2147483647 h 1847"/>
                <a:gd name="T4" fmla="*/ 0 w 12"/>
                <a:gd name="T5" fmla="*/ 2147483647 h 1847"/>
                <a:gd name="T6" fmla="*/ 2147483647 w 12"/>
                <a:gd name="T7" fmla="*/ 0 h 1847"/>
                <a:gd name="T8" fmla="*/ 2147483647 w 12"/>
                <a:gd name="T9" fmla="*/ 0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"/>
                <a:gd name="T16" fmla="*/ 0 h 1847"/>
                <a:gd name="T17" fmla="*/ 12 w 1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" h="1847">
                  <a:moveTo>
                    <a:pt x="12" y="0"/>
                  </a:moveTo>
                  <a:lnTo>
                    <a:pt x="11" y="1847"/>
                  </a:lnTo>
                  <a:lnTo>
                    <a:pt x="0" y="1847"/>
                  </a:lnTo>
                  <a:lnTo>
                    <a:pt x="2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8F8F8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" name="Rectangle 12"/>
            <p:cNvSpPr>
              <a:spLocks noChangeArrowheads="1"/>
            </p:cNvSpPr>
            <p:nvPr/>
          </p:nvSpPr>
          <p:spPr bwMode="auto">
            <a:xfrm>
              <a:off x="1492250" y="2425700"/>
              <a:ext cx="287338" cy="371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86C0CE"/>
                </a:buClr>
                <a:buSzPct val="70000"/>
                <a:buFont typeface="Wingdings" pitchFamily="2" charset="2"/>
                <a:buNone/>
              </a:pPr>
              <a:r>
                <a:rPr lang="it-IT" altLang="it-IT" sz="1900">
                  <a:solidFill>
                    <a:srgbClr val="000000"/>
                  </a:solidFill>
                  <a:latin typeface="Calibri" pitchFamily="34" charset="0"/>
                </a:rPr>
                <a:t>Q</a:t>
              </a:r>
              <a:endParaRPr lang="it-IT" altLang="it-IT" sz="2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>
              <a:off x="5084763" y="5378450"/>
              <a:ext cx="207962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86C0CE"/>
                </a:buClr>
                <a:buSzPct val="70000"/>
                <a:buFont typeface="Wingdings" pitchFamily="2" charset="2"/>
                <a:buNone/>
              </a:pPr>
              <a:r>
                <a:rPr lang="it-IT" altLang="it-IT" sz="1900">
                  <a:solidFill>
                    <a:srgbClr val="000000"/>
                  </a:solidFill>
                  <a:latin typeface="Calibri" pitchFamily="34" charset="0"/>
                </a:rPr>
                <a:t>t</a:t>
              </a:r>
              <a:endParaRPr lang="it-IT" altLang="it-IT" sz="2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3" name="Freeform 14"/>
            <p:cNvSpPr>
              <a:spLocks/>
            </p:cNvSpPr>
            <p:nvPr/>
          </p:nvSpPr>
          <p:spPr bwMode="auto">
            <a:xfrm>
              <a:off x="1768475" y="4551363"/>
              <a:ext cx="3067050" cy="758825"/>
            </a:xfrm>
            <a:custGeom>
              <a:avLst/>
              <a:gdLst>
                <a:gd name="T0" fmla="*/ 2147483647 w 6146"/>
                <a:gd name="T1" fmla="*/ 2147483647 h 1501"/>
                <a:gd name="T2" fmla="*/ 2147483647 w 6146"/>
                <a:gd name="T3" fmla="*/ 2147483647 h 1501"/>
                <a:gd name="T4" fmla="*/ 2147483647 w 6146"/>
                <a:gd name="T5" fmla="*/ 2147483647 h 1501"/>
                <a:gd name="T6" fmla="*/ 2147483647 w 6146"/>
                <a:gd name="T7" fmla="*/ 2147483647 h 1501"/>
                <a:gd name="T8" fmla="*/ 2147483647 w 6146"/>
                <a:gd name="T9" fmla="*/ 2147483647 h 1501"/>
                <a:gd name="T10" fmla="*/ 2147483647 w 6146"/>
                <a:gd name="T11" fmla="*/ 2147483647 h 1501"/>
                <a:gd name="T12" fmla="*/ 2147483647 w 6146"/>
                <a:gd name="T13" fmla="*/ 2147483647 h 1501"/>
                <a:gd name="T14" fmla="*/ 2147483647 w 6146"/>
                <a:gd name="T15" fmla="*/ 2147483647 h 1501"/>
                <a:gd name="T16" fmla="*/ 2147483647 w 6146"/>
                <a:gd name="T17" fmla="*/ 2147483647 h 1501"/>
                <a:gd name="T18" fmla="*/ 2147483647 w 6146"/>
                <a:gd name="T19" fmla="*/ 2147483647 h 1501"/>
                <a:gd name="T20" fmla="*/ 2147483647 w 6146"/>
                <a:gd name="T21" fmla="*/ 2147483647 h 1501"/>
                <a:gd name="T22" fmla="*/ 2147483647 w 6146"/>
                <a:gd name="T23" fmla="*/ 2147483647 h 1501"/>
                <a:gd name="T24" fmla="*/ 2147483647 w 6146"/>
                <a:gd name="T25" fmla="*/ 2147483647 h 1501"/>
                <a:gd name="T26" fmla="*/ 2147483647 w 6146"/>
                <a:gd name="T27" fmla="*/ 2147483647 h 1501"/>
                <a:gd name="T28" fmla="*/ 2147483647 w 6146"/>
                <a:gd name="T29" fmla="*/ 2147483647 h 1501"/>
                <a:gd name="T30" fmla="*/ 2147483647 w 6146"/>
                <a:gd name="T31" fmla="*/ 2147483647 h 1501"/>
                <a:gd name="T32" fmla="*/ 2147483647 w 6146"/>
                <a:gd name="T33" fmla="*/ 2147483647 h 1501"/>
                <a:gd name="T34" fmla="*/ 2147483647 w 6146"/>
                <a:gd name="T35" fmla="*/ 2147483647 h 1501"/>
                <a:gd name="T36" fmla="*/ 2147483647 w 6146"/>
                <a:gd name="T37" fmla="*/ 2147483647 h 1501"/>
                <a:gd name="T38" fmla="*/ 2147483647 w 6146"/>
                <a:gd name="T39" fmla="*/ 2147483647 h 1501"/>
                <a:gd name="T40" fmla="*/ 2147483647 w 6146"/>
                <a:gd name="T41" fmla="*/ 2147483647 h 1501"/>
                <a:gd name="T42" fmla="*/ 2147483647 w 6146"/>
                <a:gd name="T43" fmla="*/ 2147483647 h 1501"/>
                <a:gd name="T44" fmla="*/ 2147483647 w 6146"/>
                <a:gd name="T45" fmla="*/ 2147483647 h 1501"/>
                <a:gd name="T46" fmla="*/ 2147483647 w 6146"/>
                <a:gd name="T47" fmla="*/ 2147483647 h 1501"/>
                <a:gd name="T48" fmla="*/ 2147483647 w 6146"/>
                <a:gd name="T49" fmla="*/ 2147483647 h 1501"/>
                <a:gd name="T50" fmla="*/ 2147483647 w 6146"/>
                <a:gd name="T51" fmla="*/ 2147483647 h 1501"/>
                <a:gd name="T52" fmla="*/ 2147483647 w 6146"/>
                <a:gd name="T53" fmla="*/ 2147483647 h 1501"/>
                <a:gd name="T54" fmla="*/ 2147483647 w 6146"/>
                <a:gd name="T55" fmla="*/ 2147483647 h 1501"/>
                <a:gd name="T56" fmla="*/ 2147483647 w 6146"/>
                <a:gd name="T57" fmla="*/ 2147483647 h 1501"/>
                <a:gd name="T58" fmla="*/ 2147483647 w 6146"/>
                <a:gd name="T59" fmla="*/ 2147483647 h 1501"/>
                <a:gd name="T60" fmla="*/ 2147483647 w 6146"/>
                <a:gd name="T61" fmla="*/ 2147483647 h 1501"/>
                <a:gd name="T62" fmla="*/ 2147483647 w 6146"/>
                <a:gd name="T63" fmla="*/ 2147483647 h 1501"/>
                <a:gd name="T64" fmla="*/ 2147483647 w 6146"/>
                <a:gd name="T65" fmla="*/ 2147483647 h 1501"/>
                <a:gd name="T66" fmla="*/ 2147483647 w 6146"/>
                <a:gd name="T67" fmla="*/ 2147483647 h 1501"/>
                <a:gd name="T68" fmla="*/ 2147483647 w 6146"/>
                <a:gd name="T69" fmla="*/ 2147483647 h 1501"/>
                <a:gd name="T70" fmla="*/ 2147483647 w 6146"/>
                <a:gd name="T71" fmla="*/ 2147483647 h 1501"/>
                <a:gd name="T72" fmla="*/ 2147483647 w 6146"/>
                <a:gd name="T73" fmla="*/ 2147483647 h 1501"/>
                <a:gd name="T74" fmla="*/ 2147483647 w 6146"/>
                <a:gd name="T75" fmla="*/ 2147483647 h 1501"/>
                <a:gd name="T76" fmla="*/ 2147483647 w 6146"/>
                <a:gd name="T77" fmla="*/ 2147483647 h 1501"/>
                <a:gd name="T78" fmla="*/ 2147483647 w 6146"/>
                <a:gd name="T79" fmla="*/ 2147483647 h 1501"/>
                <a:gd name="T80" fmla="*/ 2147483647 w 6146"/>
                <a:gd name="T81" fmla="*/ 2147483647 h 1501"/>
                <a:gd name="T82" fmla="*/ 2147483647 w 6146"/>
                <a:gd name="T83" fmla="*/ 2147483647 h 1501"/>
                <a:gd name="T84" fmla="*/ 2147483647 w 6146"/>
                <a:gd name="T85" fmla="*/ 2147483647 h 1501"/>
                <a:gd name="T86" fmla="*/ 2147483647 w 6146"/>
                <a:gd name="T87" fmla="*/ 2147483647 h 1501"/>
                <a:gd name="T88" fmla="*/ 2147483647 w 6146"/>
                <a:gd name="T89" fmla="*/ 2147483647 h 1501"/>
                <a:gd name="T90" fmla="*/ 2147483647 w 6146"/>
                <a:gd name="T91" fmla="*/ 2147483647 h 1501"/>
                <a:gd name="T92" fmla="*/ 2147483647 w 6146"/>
                <a:gd name="T93" fmla="*/ 2147483647 h 1501"/>
                <a:gd name="T94" fmla="*/ 2147483647 w 6146"/>
                <a:gd name="T95" fmla="*/ 2147483647 h 1501"/>
                <a:gd name="T96" fmla="*/ 2147483647 w 6146"/>
                <a:gd name="T97" fmla="*/ 2147483647 h 1501"/>
                <a:gd name="T98" fmla="*/ 2147483647 w 6146"/>
                <a:gd name="T99" fmla="*/ 2147483647 h 1501"/>
                <a:gd name="T100" fmla="*/ 0 w 6146"/>
                <a:gd name="T101" fmla="*/ 2147483647 h 150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146"/>
                <a:gd name="T154" fmla="*/ 0 h 1501"/>
                <a:gd name="T155" fmla="*/ 6146 w 6146"/>
                <a:gd name="T156" fmla="*/ 1501 h 150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146" h="1501">
                  <a:moveTo>
                    <a:pt x="0" y="1437"/>
                  </a:moveTo>
                  <a:lnTo>
                    <a:pt x="89" y="1435"/>
                  </a:lnTo>
                  <a:lnTo>
                    <a:pt x="173" y="1433"/>
                  </a:lnTo>
                  <a:lnTo>
                    <a:pt x="323" y="1432"/>
                  </a:lnTo>
                  <a:lnTo>
                    <a:pt x="453" y="1432"/>
                  </a:lnTo>
                  <a:lnTo>
                    <a:pt x="565" y="1433"/>
                  </a:lnTo>
                  <a:lnTo>
                    <a:pt x="661" y="1434"/>
                  </a:lnTo>
                  <a:lnTo>
                    <a:pt x="742" y="1435"/>
                  </a:lnTo>
                  <a:lnTo>
                    <a:pt x="810" y="1434"/>
                  </a:lnTo>
                  <a:lnTo>
                    <a:pt x="869" y="1432"/>
                  </a:lnTo>
                  <a:lnTo>
                    <a:pt x="920" y="1429"/>
                  </a:lnTo>
                  <a:lnTo>
                    <a:pt x="963" y="1421"/>
                  </a:lnTo>
                  <a:lnTo>
                    <a:pt x="959" y="1422"/>
                  </a:lnTo>
                  <a:lnTo>
                    <a:pt x="1042" y="1395"/>
                  </a:lnTo>
                  <a:lnTo>
                    <a:pt x="1037" y="1397"/>
                  </a:lnTo>
                  <a:lnTo>
                    <a:pt x="1079" y="1376"/>
                  </a:lnTo>
                  <a:lnTo>
                    <a:pt x="1121" y="1351"/>
                  </a:lnTo>
                  <a:lnTo>
                    <a:pt x="1169" y="1319"/>
                  </a:lnTo>
                  <a:lnTo>
                    <a:pt x="1224" y="1279"/>
                  </a:lnTo>
                  <a:lnTo>
                    <a:pt x="1279" y="1230"/>
                  </a:lnTo>
                  <a:lnTo>
                    <a:pt x="1330" y="1171"/>
                  </a:lnTo>
                  <a:lnTo>
                    <a:pt x="1379" y="1099"/>
                  </a:lnTo>
                  <a:lnTo>
                    <a:pt x="1425" y="1019"/>
                  </a:lnTo>
                  <a:lnTo>
                    <a:pt x="1469" y="931"/>
                  </a:lnTo>
                  <a:lnTo>
                    <a:pt x="1511" y="838"/>
                  </a:lnTo>
                  <a:lnTo>
                    <a:pt x="1590" y="644"/>
                  </a:lnTo>
                  <a:lnTo>
                    <a:pt x="1665" y="453"/>
                  </a:lnTo>
                  <a:lnTo>
                    <a:pt x="1701" y="363"/>
                  </a:lnTo>
                  <a:lnTo>
                    <a:pt x="1738" y="279"/>
                  </a:lnTo>
                  <a:lnTo>
                    <a:pt x="1775" y="205"/>
                  </a:lnTo>
                  <a:lnTo>
                    <a:pt x="1814" y="140"/>
                  </a:lnTo>
                  <a:lnTo>
                    <a:pt x="1854" y="87"/>
                  </a:lnTo>
                  <a:cubicBezTo>
                    <a:pt x="1855" y="86"/>
                    <a:pt x="1857" y="84"/>
                    <a:pt x="1858" y="83"/>
                  </a:cubicBezTo>
                  <a:lnTo>
                    <a:pt x="1898" y="47"/>
                  </a:lnTo>
                  <a:cubicBezTo>
                    <a:pt x="1900" y="45"/>
                    <a:pt x="1902" y="43"/>
                    <a:pt x="1904" y="42"/>
                  </a:cubicBezTo>
                  <a:lnTo>
                    <a:pt x="1945" y="20"/>
                  </a:lnTo>
                  <a:cubicBezTo>
                    <a:pt x="1947" y="19"/>
                    <a:pt x="1949" y="19"/>
                    <a:pt x="1951" y="18"/>
                  </a:cubicBezTo>
                  <a:lnTo>
                    <a:pt x="1993" y="5"/>
                  </a:lnTo>
                  <a:cubicBezTo>
                    <a:pt x="1995" y="4"/>
                    <a:pt x="1998" y="4"/>
                    <a:pt x="2000" y="4"/>
                  </a:cubicBezTo>
                  <a:lnTo>
                    <a:pt x="2042" y="1"/>
                  </a:lnTo>
                  <a:cubicBezTo>
                    <a:pt x="2044" y="0"/>
                    <a:pt x="2046" y="0"/>
                    <a:pt x="2048" y="1"/>
                  </a:cubicBezTo>
                  <a:lnTo>
                    <a:pt x="2090" y="6"/>
                  </a:lnTo>
                  <a:cubicBezTo>
                    <a:pt x="2092" y="6"/>
                    <a:pt x="2094" y="6"/>
                    <a:pt x="2096" y="7"/>
                  </a:cubicBezTo>
                  <a:lnTo>
                    <a:pt x="2138" y="20"/>
                  </a:lnTo>
                  <a:lnTo>
                    <a:pt x="2184" y="40"/>
                  </a:lnTo>
                  <a:cubicBezTo>
                    <a:pt x="2185" y="41"/>
                    <a:pt x="2186" y="42"/>
                    <a:pt x="2188" y="42"/>
                  </a:cubicBezTo>
                  <a:lnTo>
                    <a:pt x="2271" y="95"/>
                  </a:lnTo>
                  <a:cubicBezTo>
                    <a:pt x="2272" y="96"/>
                    <a:pt x="2273" y="97"/>
                    <a:pt x="2275" y="98"/>
                  </a:cubicBezTo>
                  <a:lnTo>
                    <a:pt x="2355" y="168"/>
                  </a:lnTo>
                  <a:lnTo>
                    <a:pt x="2432" y="247"/>
                  </a:lnTo>
                  <a:lnTo>
                    <a:pt x="2504" y="327"/>
                  </a:lnTo>
                  <a:lnTo>
                    <a:pt x="2568" y="401"/>
                  </a:lnTo>
                  <a:lnTo>
                    <a:pt x="2564" y="397"/>
                  </a:lnTo>
                  <a:lnTo>
                    <a:pt x="2653" y="470"/>
                  </a:lnTo>
                  <a:lnTo>
                    <a:pt x="2743" y="551"/>
                  </a:lnTo>
                  <a:lnTo>
                    <a:pt x="2836" y="637"/>
                  </a:lnTo>
                  <a:lnTo>
                    <a:pt x="2940" y="723"/>
                  </a:lnTo>
                  <a:lnTo>
                    <a:pt x="3059" y="806"/>
                  </a:lnTo>
                  <a:lnTo>
                    <a:pt x="3126" y="845"/>
                  </a:lnTo>
                  <a:lnTo>
                    <a:pt x="3200" y="884"/>
                  </a:lnTo>
                  <a:lnTo>
                    <a:pt x="3280" y="920"/>
                  </a:lnTo>
                  <a:lnTo>
                    <a:pt x="3368" y="955"/>
                  </a:lnTo>
                  <a:lnTo>
                    <a:pt x="3464" y="986"/>
                  </a:lnTo>
                  <a:lnTo>
                    <a:pt x="3571" y="1015"/>
                  </a:lnTo>
                  <a:lnTo>
                    <a:pt x="3679" y="1034"/>
                  </a:lnTo>
                  <a:lnTo>
                    <a:pt x="3798" y="1053"/>
                  </a:lnTo>
                  <a:lnTo>
                    <a:pt x="3927" y="1072"/>
                  </a:lnTo>
                  <a:lnTo>
                    <a:pt x="4064" y="1091"/>
                  </a:lnTo>
                  <a:lnTo>
                    <a:pt x="4207" y="1108"/>
                  </a:lnTo>
                  <a:lnTo>
                    <a:pt x="4359" y="1126"/>
                  </a:lnTo>
                  <a:lnTo>
                    <a:pt x="4517" y="1143"/>
                  </a:lnTo>
                  <a:lnTo>
                    <a:pt x="4681" y="1159"/>
                  </a:lnTo>
                  <a:lnTo>
                    <a:pt x="5025" y="1189"/>
                  </a:lnTo>
                  <a:lnTo>
                    <a:pt x="5387" y="1216"/>
                  </a:lnTo>
                  <a:lnTo>
                    <a:pt x="5762" y="1239"/>
                  </a:lnTo>
                  <a:lnTo>
                    <a:pt x="6146" y="1258"/>
                  </a:lnTo>
                  <a:lnTo>
                    <a:pt x="6143" y="1321"/>
                  </a:lnTo>
                  <a:lnTo>
                    <a:pt x="5759" y="1302"/>
                  </a:lnTo>
                  <a:lnTo>
                    <a:pt x="5382" y="1279"/>
                  </a:lnTo>
                  <a:lnTo>
                    <a:pt x="5020" y="1252"/>
                  </a:lnTo>
                  <a:lnTo>
                    <a:pt x="4674" y="1222"/>
                  </a:lnTo>
                  <a:lnTo>
                    <a:pt x="4510" y="1206"/>
                  </a:lnTo>
                  <a:lnTo>
                    <a:pt x="4352" y="1189"/>
                  </a:lnTo>
                  <a:lnTo>
                    <a:pt x="4200" y="1171"/>
                  </a:lnTo>
                  <a:lnTo>
                    <a:pt x="4055" y="1154"/>
                  </a:lnTo>
                  <a:lnTo>
                    <a:pt x="3918" y="1135"/>
                  </a:lnTo>
                  <a:lnTo>
                    <a:pt x="3788" y="1116"/>
                  </a:lnTo>
                  <a:lnTo>
                    <a:pt x="3668" y="1097"/>
                  </a:lnTo>
                  <a:lnTo>
                    <a:pt x="3554" y="1076"/>
                  </a:lnTo>
                  <a:lnTo>
                    <a:pt x="3445" y="1047"/>
                  </a:lnTo>
                  <a:lnTo>
                    <a:pt x="3345" y="1014"/>
                  </a:lnTo>
                  <a:lnTo>
                    <a:pt x="3253" y="979"/>
                  </a:lnTo>
                  <a:lnTo>
                    <a:pt x="3169" y="941"/>
                  </a:lnTo>
                  <a:lnTo>
                    <a:pt x="3093" y="900"/>
                  </a:lnTo>
                  <a:lnTo>
                    <a:pt x="3022" y="859"/>
                  </a:lnTo>
                  <a:lnTo>
                    <a:pt x="2899" y="772"/>
                  </a:lnTo>
                  <a:lnTo>
                    <a:pt x="2793" y="684"/>
                  </a:lnTo>
                  <a:lnTo>
                    <a:pt x="2700" y="598"/>
                  </a:lnTo>
                  <a:lnTo>
                    <a:pt x="2612" y="519"/>
                  </a:lnTo>
                  <a:lnTo>
                    <a:pt x="2523" y="446"/>
                  </a:lnTo>
                  <a:cubicBezTo>
                    <a:pt x="2522" y="445"/>
                    <a:pt x="2520" y="444"/>
                    <a:pt x="2519" y="442"/>
                  </a:cubicBezTo>
                  <a:lnTo>
                    <a:pt x="2457" y="370"/>
                  </a:lnTo>
                  <a:lnTo>
                    <a:pt x="2387" y="292"/>
                  </a:lnTo>
                  <a:lnTo>
                    <a:pt x="2312" y="217"/>
                  </a:lnTo>
                  <a:lnTo>
                    <a:pt x="2232" y="147"/>
                  </a:lnTo>
                  <a:lnTo>
                    <a:pt x="2236" y="149"/>
                  </a:lnTo>
                  <a:lnTo>
                    <a:pt x="2153" y="96"/>
                  </a:lnTo>
                  <a:lnTo>
                    <a:pt x="2157" y="99"/>
                  </a:lnTo>
                  <a:lnTo>
                    <a:pt x="2119" y="81"/>
                  </a:lnTo>
                  <a:lnTo>
                    <a:pt x="2077" y="68"/>
                  </a:lnTo>
                  <a:lnTo>
                    <a:pt x="2083" y="69"/>
                  </a:lnTo>
                  <a:lnTo>
                    <a:pt x="2041" y="64"/>
                  </a:lnTo>
                  <a:lnTo>
                    <a:pt x="2047" y="64"/>
                  </a:lnTo>
                  <a:lnTo>
                    <a:pt x="2005" y="67"/>
                  </a:lnTo>
                  <a:lnTo>
                    <a:pt x="2012" y="66"/>
                  </a:lnTo>
                  <a:lnTo>
                    <a:pt x="1970" y="79"/>
                  </a:lnTo>
                  <a:lnTo>
                    <a:pt x="1976" y="77"/>
                  </a:lnTo>
                  <a:lnTo>
                    <a:pt x="1935" y="99"/>
                  </a:lnTo>
                  <a:lnTo>
                    <a:pt x="1941" y="94"/>
                  </a:lnTo>
                  <a:lnTo>
                    <a:pt x="1901" y="130"/>
                  </a:lnTo>
                  <a:lnTo>
                    <a:pt x="1905" y="126"/>
                  </a:lnTo>
                  <a:lnTo>
                    <a:pt x="1869" y="173"/>
                  </a:lnTo>
                  <a:lnTo>
                    <a:pt x="1832" y="234"/>
                  </a:lnTo>
                  <a:lnTo>
                    <a:pt x="1797" y="305"/>
                  </a:lnTo>
                  <a:lnTo>
                    <a:pt x="1760" y="387"/>
                  </a:lnTo>
                  <a:lnTo>
                    <a:pt x="1724" y="476"/>
                  </a:lnTo>
                  <a:lnTo>
                    <a:pt x="1649" y="667"/>
                  </a:lnTo>
                  <a:lnTo>
                    <a:pt x="1570" y="865"/>
                  </a:lnTo>
                  <a:lnTo>
                    <a:pt x="1526" y="960"/>
                  </a:lnTo>
                  <a:lnTo>
                    <a:pt x="1480" y="1050"/>
                  </a:lnTo>
                  <a:lnTo>
                    <a:pt x="1432" y="1136"/>
                  </a:lnTo>
                  <a:lnTo>
                    <a:pt x="1379" y="1212"/>
                  </a:lnTo>
                  <a:lnTo>
                    <a:pt x="1322" y="1278"/>
                  </a:lnTo>
                  <a:lnTo>
                    <a:pt x="1261" y="1332"/>
                  </a:lnTo>
                  <a:lnTo>
                    <a:pt x="1204" y="1372"/>
                  </a:lnTo>
                  <a:lnTo>
                    <a:pt x="1154" y="1406"/>
                  </a:lnTo>
                  <a:lnTo>
                    <a:pt x="1108" y="1433"/>
                  </a:lnTo>
                  <a:lnTo>
                    <a:pt x="1066" y="1454"/>
                  </a:lnTo>
                  <a:cubicBezTo>
                    <a:pt x="1064" y="1455"/>
                    <a:pt x="1063" y="1455"/>
                    <a:pt x="1061" y="1456"/>
                  </a:cubicBezTo>
                  <a:lnTo>
                    <a:pt x="978" y="1483"/>
                  </a:lnTo>
                  <a:cubicBezTo>
                    <a:pt x="977" y="1483"/>
                    <a:pt x="975" y="1484"/>
                    <a:pt x="974" y="1484"/>
                  </a:cubicBezTo>
                  <a:lnTo>
                    <a:pt x="925" y="1492"/>
                  </a:lnTo>
                  <a:lnTo>
                    <a:pt x="872" y="1496"/>
                  </a:lnTo>
                  <a:lnTo>
                    <a:pt x="811" y="1498"/>
                  </a:lnTo>
                  <a:lnTo>
                    <a:pt x="741" y="1499"/>
                  </a:lnTo>
                  <a:lnTo>
                    <a:pt x="660" y="1498"/>
                  </a:lnTo>
                  <a:lnTo>
                    <a:pt x="564" y="1497"/>
                  </a:lnTo>
                  <a:lnTo>
                    <a:pt x="453" y="1496"/>
                  </a:lnTo>
                  <a:lnTo>
                    <a:pt x="324" y="1496"/>
                  </a:lnTo>
                  <a:lnTo>
                    <a:pt x="174" y="1497"/>
                  </a:lnTo>
                  <a:lnTo>
                    <a:pt x="90" y="1499"/>
                  </a:lnTo>
                  <a:lnTo>
                    <a:pt x="1" y="1501"/>
                  </a:lnTo>
                  <a:lnTo>
                    <a:pt x="0" y="1437"/>
                  </a:lnTo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8F8F8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4" name="Freeform 15"/>
            <p:cNvSpPr>
              <a:spLocks/>
            </p:cNvSpPr>
            <p:nvPr/>
          </p:nvSpPr>
          <p:spPr bwMode="auto">
            <a:xfrm>
              <a:off x="1768475" y="2989263"/>
              <a:ext cx="3068638" cy="2330450"/>
            </a:xfrm>
            <a:custGeom>
              <a:avLst/>
              <a:gdLst>
                <a:gd name="T0" fmla="*/ 2147483647 w 6152"/>
                <a:gd name="T1" fmla="*/ 2147483647 h 4617"/>
                <a:gd name="T2" fmla="*/ 2147483647 w 6152"/>
                <a:gd name="T3" fmla="*/ 2147483647 h 4617"/>
                <a:gd name="T4" fmla="*/ 2147483647 w 6152"/>
                <a:gd name="T5" fmla="*/ 2147483647 h 4617"/>
                <a:gd name="T6" fmla="*/ 2147483647 w 6152"/>
                <a:gd name="T7" fmla="*/ 2147483647 h 4617"/>
                <a:gd name="T8" fmla="*/ 2147483647 w 6152"/>
                <a:gd name="T9" fmla="*/ 2147483647 h 4617"/>
                <a:gd name="T10" fmla="*/ 2147483647 w 6152"/>
                <a:gd name="T11" fmla="*/ 2147483647 h 4617"/>
                <a:gd name="T12" fmla="*/ 2147483647 w 6152"/>
                <a:gd name="T13" fmla="*/ 2147483647 h 4617"/>
                <a:gd name="T14" fmla="*/ 2147483647 w 6152"/>
                <a:gd name="T15" fmla="*/ 2147483647 h 4617"/>
                <a:gd name="T16" fmla="*/ 2147483647 w 6152"/>
                <a:gd name="T17" fmla="*/ 2147483647 h 4617"/>
                <a:gd name="T18" fmla="*/ 2147483647 w 6152"/>
                <a:gd name="T19" fmla="*/ 2147483647 h 4617"/>
                <a:gd name="T20" fmla="*/ 2147483647 w 6152"/>
                <a:gd name="T21" fmla="*/ 2147483647 h 4617"/>
                <a:gd name="T22" fmla="*/ 2147483647 w 6152"/>
                <a:gd name="T23" fmla="*/ 2147483647 h 4617"/>
                <a:gd name="T24" fmla="*/ 2147483647 w 6152"/>
                <a:gd name="T25" fmla="*/ 2147483647 h 4617"/>
                <a:gd name="T26" fmla="*/ 2147483647 w 6152"/>
                <a:gd name="T27" fmla="*/ 0 h 4617"/>
                <a:gd name="T28" fmla="*/ 2147483647 w 6152"/>
                <a:gd name="T29" fmla="*/ 2147483647 h 4617"/>
                <a:gd name="T30" fmla="*/ 2147483647 w 6152"/>
                <a:gd name="T31" fmla="*/ 2147483647 h 4617"/>
                <a:gd name="T32" fmla="*/ 2147483647 w 6152"/>
                <a:gd name="T33" fmla="*/ 2147483647 h 4617"/>
                <a:gd name="T34" fmla="*/ 2147483647 w 6152"/>
                <a:gd name="T35" fmla="*/ 2147483647 h 4617"/>
                <a:gd name="T36" fmla="*/ 2147483647 w 6152"/>
                <a:gd name="T37" fmla="*/ 2147483647 h 4617"/>
                <a:gd name="T38" fmla="*/ 2147483647 w 6152"/>
                <a:gd name="T39" fmla="*/ 2147483647 h 4617"/>
                <a:gd name="T40" fmla="*/ 2147483647 w 6152"/>
                <a:gd name="T41" fmla="*/ 2147483647 h 4617"/>
                <a:gd name="T42" fmla="*/ 2147483647 w 6152"/>
                <a:gd name="T43" fmla="*/ 2147483647 h 4617"/>
                <a:gd name="T44" fmla="*/ 2147483647 w 6152"/>
                <a:gd name="T45" fmla="*/ 2147483647 h 4617"/>
                <a:gd name="T46" fmla="*/ 2147483647 w 6152"/>
                <a:gd name="T47" fmla="*/ 2147483647 h 4617"/>
                <a:gd name="T48" fmla="*/ 2147483647 w 6152"/>
                <a:gd name="T49" fmla="*/ 2147483647 h 4617"/>
                <a:gd name="T50" fmla="*/ 2147483647 w 6152"/>
                <a:gd name="T51" fmla="*/ 2147483647 h 4617"/>
                <a:gd name="T52" fmla="*/ 2147483647 w 6152"/>
                <a:gd name="T53" fmla="*/ 2147483647 h 4617"/>
                <a:gd name="T54" fmla="*/ 2147483647 w 6152"/>
                <a:gd name="T55" fmla="*/ 2147483647 h 4617"/>
                <a:gd name="T56" fmla="*/ 2147483647 w 6152"/>
                <a:gd name="T57" fmla="*/ 2147483647 h 4617"/>
                <a:gd name="T58" fmla="*/ 2147483647 w 6152"/>
                <a:gd name="T59" fmla="*/ 2147483647 h 4617"/>
                <a:gd name="T60" fmla="*/ 2147483647 w 6152"/>
                <a:gd name="T61" fmla="*/ 2147483647 h 4617"/>
                <a:gd name="T62" fmla="*/ 2147483647 w 6152"/>
                <a:gd name="T63" fmla="*/ 2147483647 h 4617"/>
                <a:gd name="T64" fmla="*/ 2147483647 w 6152"/>
                <a:gd name="T65" fmla="*/ 2147483647 h 4617"/>
                <a:gd name="T66" fmla="*/ 2147483647 w 6152"/>
                <a:gd name="T67" fmla="*/ 2147483647 h 4617"/>
                <a:gd name="T68" fmla="*/ 2147483647 w 6152"/>
                <a:gd name="T69" fmla="*/ 2147483647 h 4617"/>
                <a:gd name="T70" fmla="*/ 2147483647 w 6152"/>
                <a:gd name="T71" fmla="*/ 2147483647 h 4617"/>
                <a:gd name="T72" fmla="*/ 2147483647 w 6152"/>
                <a:gd name="T73" fmla="*/ 2147483647 h 4617"/>
                <a:gd name="T74" fmla="*/ 2147483647 w 6152"/>
                <a:gd name="T75" fmla="*/ 2147483647 h 4617"/>
                <a:gd name="T76" fmla="*/ 2147483647 w 6152"/>
                <a:gd name="T77" fmla="*/ 2147483647 h 4617"/>
                <a:gd name="T78" fmla="*/ 2147483647 w 6152"/>
                <a:gd name="T79" fmla="*/ 2147483647 h 4617"/>
                <a:gd name="T80" fmla="*/ 2147483647 w 6152"/>
                <a:gd name="T81" fmla="*/ 2147483647 h 4617"/>
                <a:gd name="T82" fmla="*/ 2147483647 w 6152"/>
                <a:gd name="T83" fmla="*/ 2147483647 h 4617"/>
                <a:gd name="T84" fmla="*/ 2147483647 w 6152"/>
                <a:gd name="T85" fmla="*/ 2147483647 h 4617"/>
                <a:gd name="T86" fmla="*/ 2147483647 w 6152"/>
                <a:gd name="T87" fmla="*/ 2147483647 h 4617"/>
                <a:gd name="T88" fmla="*/ 2147483647 w 6152"/>
                <a:gd name="T89" fmla="*/ 2147483647 h 4617"/>
                <a:gd name="T90" fmla="*/ 2147483647 w 6152"/>
                <a:gd name="T91" fmla="*/ 2147483647 h 4617"/>
                <a:gd name="T92" fmla="*/ 2147483647 w 6152"/>
                <a:gd name="T93" fmla="*/ 2147483647 h 4617"/>
                <a:gd name="T94" fmla="*/ 2147483647 w 6152"/>
                <a:gd name="T95" fmla="*/ 2147483647 h 4617"/>
                <a:gd name="T96" fmla="*/ 2147483647 w 6152"/>
                <a:gd name="T97" fmla="*/ 2147483647 h 4617"/>
                <a:gd name="T98" fmla="*/ 2147483647 w 6152"/>
                <a:gd name="T99" fmla="*/ 2147483647 h 4617"/>
                <a:gd name="T100" fmla="*/ 2147483647 w 6152"/>
                <a:gd name="T101" fmla="*/ 2147483647 h 4617"/>
                <a:gd name="T102" fmla="*/ 2147483647 w 6152"/>
                <a:gd name="T103" fmla="*/ 2147483647 h 4617"/>
                <a:gd name="T104" fmla="*/ 2147483647 w 6152"/>
                <a:gd name="T105" fmla="*/ 2147483647 h 4617"/>
                <a:gd name="T106" fmla="*/ 2147483647 w 6152"/>
                <a:gd name="T107" fmla="*/ 2147483647 h 4617"/>
                <a:gd name="T108" fmla="*/ 2147483647 w 6152"/>
                <a:gd name="T109" fmla="*/ 2147483647 h 4617"/>
                <a:gd name="T110" fmla="*/ 2147483647 w 6152"/>
                <a:gd name="T111" fmla="*/ 2147483647 h 4617"/>
                <a:gd name="T112" fmla="*/ 2147483647 w 6152"/>
                <a:gd name="T113" fmla="*/ 2147483647 h 4617"/>
                <a:gd name="T114" fmla="*/ 2147483647 w 6152"/>
                <a:gd name="T115" fmla="*/ 2147483647 h 4617"/>
                <a:gd name="T116" fmla="*/ 2147483647 w 6152"/>
                <a:gd name="T117" fmla="*/ 2147483647 h 461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52"/>
                <a:gd name="T178" fmla="*/ 0 h 4617"/>
                <a:gd name="T179" fmla="*/ 6152 w 6152"/>
                <a:gd name="T180" fmla="*/ 4617 h 461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52" h="4617">
                  <a:moveTo>
                    <a:pt x="0" y="4553"/>
                  </a:moveTo>
                  <a:lnTo>
                    <a:pt x="48" y="4551"/>
                  </a:lnTo>
                  <a:lnTo>
                    <a:pt x="113" y="4545"/>
                  </a:lnTo>
                  <a:lnTo>
                    <a:pt x="191" y="4533"/>
                  </a:lnTo>
                  <a:lnTo>
                    <a:pt x="277" y="4517"/>
                  </a:lnTo>
                  <a:lnTo>
                    <a:pt x="364" y="4496"/>
                  </a:lnTo>
                  <a:lnTo>
                    <a:pt x="448" y="4473"/>
                  </a:lnTo>
                  <a:lnTo>
                    <a:pt x="524" y="4445"/>
                  </a:lnTo>
                  <a:lnTo>
                    <a:pt x="583" y="4415"/>
                  </a:lnTo>
                  <a:lnTo>
                    <a:pt x="633" y="4387"/>
                  </a:lnTo>
                  <a:lnTo>
                    <a:pt x="678" y="4361"/>
                  </a:lnTo>
                  <a:lnTo>
                    <a:pt x="716" y="4338"/>
                  </a:lnTo>
                  <a:lnTo>
                    <a:pt x="711" y="4342"/>
                  </a:lnTo>
                  <a:lnTo>
                    <a:pt x="745" y="4311"/>
                  </a:lnTo>
                  <a:lnTo>
                    <a:pt x="741" y="4315"/>
                  </a:lnTo>
                  <a:lnTo>
                    <a:pt x="772" y="4274"/>
                  </a:lnTo>
                  <a:lnTo>
                    <a:pt x="769" y="4279"/>
                  </a:lnTo>
                  <a:lnTo>
                    <a:pt x="798" y="4222"/>
                  </a:lnTo>
                  <a:lnTo>
                    <a:pt x="811" y="4189"/>
                  </a:lnTo>
                  <a:lnTo>
                    <a:pt x="823" y="4149"/>
                  </a:lnTo>
                  <a:lnTo>
                    <a:pt x="837" y="4101"/>
                  </a:lnTo>
                  <a:lnTo>
                    <a:pt x="849" y="4046"/>
                  </a:lnTo>
                  <a:lnTo>
                    <a:pt x="872" y="3918"/>
                  </a:lnTo>
                  <a:lnTo>
                    <a:pt x="890" y="3771"/>
                  </a:lnTo>
                  <a:lnTo>
                    <a:pt x="905" y="3605"/>
                  </a:lnTo>
                  <a:lnTo>
                    <a:pt x="918" y="3420"/>
                  </a:lnTo>
                  <a:lnTo>
                    <a:pt x="931" y="3219"/>
                  </a:lnTo>
                  <a:lnTo>
                    <a:pt x="947" y="3003"/>
                  </a:lnTo>
                  <a:lnTo>
                    <a:pt x="967" y="2771"/>
                  </a:lnTo>
                  <a:lnTo>
                    <a:pt x="993" y="2526"/>
                  </a:lnTo>
                  <a:lnTo>
                    <a:pt x="1001" y="2460"/>
                  </a:lnTo>
                  <a:lnTo>
                    <a:pt x="1009" y="2389"/>
                  </a:lnTo>
                  <a:lnTo>
                    <a:pt x="1025" y="2232"/>
                  </a:lnTo>
                  <a:lnTo>
                    <a:pt x="1042" y="2059"/>
                  </a:lnTo>
                  <a:lnTo>
                    <a:pt x="1061" y="1872"/>
                  </a:lnTo>
                  <a:lnTo>
                    <a:pt x="1080" y="1677"/>
                  </a:lnTo>
                  <a:lnTo>
                    <a:pt x="1100" y="1477"/>
                  </a:lnTo>
                  <a:lnTo>
                    <a:pt x="1120" y="1276"/>
                  </a:lnTo>
                  <a:lnTo>
                    <a:pt x="1142" y="1077"/>
                  </a:lnTo>
                  <a:lnTo>
                    <a:pt x="1164" y="885"/>
                  </a:lnTo>
                  <a:lnTo>
                    <a:pt x="1186" y="703"/>
                  </a:lnTo>
                  <a:lnTo>
                    <a:pt x="1209" y="534"/>
                  </a:lnTo>
                  <a:lnTo>
                    <a:pt x="1232" y="384"/>
                  </a:lnTo>
                  <a:lnTo>
                    <a:pt x="1244" y="315"/>
                  </a:lnTo>
                  <a:lnTo>
                    <a:pt x="1256" y="253"/>
                  </a:lnTo>
                  <a:lnTo>
                    <a:pt x="1268" y="198"/>
                  </a:lnTo>
                  <a:lnTo>
                    <a:pt x="1280" y="148"/>
                  </a:lnTo>
                  <a:lnTo>
                    <a:pt x="1293" y="105"/>
                  </a:lnTo>
                  <a:lnTo>
                    <a:pt x="1305" y="71"/>
                  </a:lnTo>
                  <a:lnTo>
                    <a:pt x="1319" y="43"/>
                  </a:lnTo>
                  <a:cubicBezTo>
                    <a:pt x="1320" y="41"/>
                    <a:pt x="1321" y="39"/>
                    <a:pt x="1322" y="37"/>
                  </a:cubicBezTo>
                  <a:lnTo>
                    <a:pt x="1334" y="21"/>
                  </a:lnTo>
                  <a:cubicBezTo>
                    <a:pt x="1336" y="18"/>
                    <a:pt x="1339" y="16"/>
                    <a:pt x="1342" y="14"/>
                  </a:cubicBezTo>
                  <a:lnTo>
                    <a:pt x="1354" y="6"/>
                  </a:lnTo>
                  <a:cubicBezTo>
                    <a:pt x="1359" y="2"/>
                    <a:pt x="1365" y="0"/>
                    <a:pt x="1371" y="0"/>
                  </a:cubicBezTo>
                  <a:lnTo>
                    <a:pt x="1384" y="0"/>
                  </a:lnTo>
                  <a:cubicBezTo>
                    <a:pt x="1390" y="0"/>
                    <a:pt x="1396" y="2"/>
                    <a:pt x="1401" y="5"/>
                  </a:cubicBezTo>
                  <a:lnTo>
                    <a:pt x="1414" y="13"/>
                  </a:lnTo>
                  <a:cubicBezTo>
                    <a:pt x="1417" y="15"/>
                    <a:pt x="1420" y="17"/>
                    <a:pt x="1422" y="20"/>
                  </a:cubicBezTo>
                  <a:lnTo>
                    <a:pt x="1435" y="35"/>
                  </a:lnTo>
                  <a:lnTo>
                    <a:pt x="1451" y="59"/>
                  </a:lnTo>
                  <a:lnTo>
                    <a:pt x="1467" y="90"/>
                  </a:lnTo>
                  <a:lnTo>
                    <a:pt x="1497" y="165"/>
                  </a:lnTo>
                  <a:lnTo>
                    <a:pt x="1527" y="261"/>
                  </a:lnTo>
                  <a:lnTo>
                    <a:pt x="1557" y="373"/>
                  </a:lnTo>
                  <a:lnTo>
                    <a:pt x="1588" y="499"/>
                  </a:lnTo>
                  <a:lnTo>
                    <a:pt x="1618" y="637"/>
                  </a:lnTo>
                  <a:lnTo>
                    <a:pt x="1648" y="782"/>
                  </a:lnTo>
                  <a:lnTo>
                    <a:pt x="1677" y="933"/>
                  </a:lnTo>
                  <a:lnTo>
                    <a:pt x="1734" y="1238"/>
                  </a:lnTo>
                  <a:lnTo>
                    <a:pt x="1761" y="1385"/>
                  </a:lnTo>
                  <a:lnTo>
                    <a:pt x="1786" y="1526"/>
                  </a:lnTo>
                  <a:lnTo>
                    <a:pt x="1810" y="1656"/>
                  </a:lnTo>
                  <a:lnTo>
                    <a:pt x="1832" y="1773"/>
                  </a:lnTo>
                  <a:lnTo>
                    <a:pt x="1894" y="1980"/>
                  </a:lnTo>
                  <a:lnTo>
                    <a:pt x="1957" y="2175"/>
                  </a:lnTo>
                  <a:lnTo>
                    <a:pt x="2023" y="2355"/>
                  </a:lnTo>
                  <a:lnTo>
                    <a:pt x="2096" y="2526"/>
                  </a:lnTo>
                  <a:lnTo>
                    <a:pt x="2181" y="2690"/>
                  </a:lnTo>
                  <a:lnTo>
                    <a:pt x="2281" y="2853"/>
                  </a:lnTo>
                  <a:lnTo>
                    <a:pt x="2338" y="2934"/>
                  </a:lnTo>
                  <a:lnTo>
                    <a:pt x="2401" y="3017"/>
                  </a:lnTo>
                  <a:lnTo>
                    <a:pt x="2470" y="3101"/>
                  </a:lnTo>
                  <a:lnTo>
                    <a:pt x="2546" y="3187"/>
                  </a:lnTo>
                  <a:lnTo>
                    <a:pt x="2600" y="3266"/>
                  </a:lnTo>
                  <a:lnTo>
                    <a:pt x="2650" y="3333"/>
                  </a:lnTo>
                  <a:lnTo>
                    <a:pt x="2700" y="3394"/>
                  </a:lnTo>
                  <a:lnTo>
                    <a:pt x="2750" y="3449"/>
                  </a:lnTo>
                  <a:lnTo>
                    <a:pt x="2855" y="3543"/>
                  </a:lnTo>
                  <a:lnTo>
                    <a:pt x="2851" y="3540"/>
                  </a:lnTo>
                  <a:lnTo>
                    <a:pt x="2969" y="3618"/>
                  </a:lnTo>
                  <a:lnTo>
                    <a:pt x="3098" y="3682"/>
                  </a:lnTo>
                  <a:lnTo>
                    <a:pt x="3169" y="3711"/>
                  </a:lnTo>
                  <a:lnTo>
                    <a:pt x="3247" y="3738"/>
                  </a:lnTo>
                  <a:lnTo>
                    <a:pt x="3332" y="3766"/>
                  </a:lnTo>
                  <a:lnTo>
                    <a:pt x="3424" y="3793"/>
                  </a:lnTo>
                  <a:lnTo>
                    <a:pt x="3524" y="3820"/>
                  </a:lnTo>
                  <a:lnTo>
                    <a:pt x="3633" y="3849"/>
                  </a:lnTo>
                  <a:lnTo>
                    <a:pt x="3692" y="3862"/>
                  </a:lnTo>
                  <a:lnTo>
                    <a:pt x="3757" y="3876"/>
                  </a:lnTo>
                  <a:lnTo>
                    <a:pt x="3906" y="3903"/>
                  </a:lnTo>
                  <a:lnTo>
                    <a:pt x="4074" y="3927"/>
                  </a:lnTo>
                  <a:lnTo>
                    <a:pt x="4256" y="3950"/>
                  </a:lnTo>
                  <a:lnTo>
                    <a:pt x="4451" y="3971"/>
                  </a:lnTo>
                  <a:lnTo>
                    <a:pt x="4653" y="3991"/>
                  </a:lnTo>
                  <a:lnTo>
                    <a:pt x="5060" y="4026"/>
                  </a:lnTo>
                  <a:lnTo>
                    <a:pt x="5257" y="4041"/>
                  </a:lnTo>
                  <a:lnTo>
                    <a:pt x="5446" y="4055"/>
                  </a:lnTo>
                  <a:lnTo>
                    <a:pt x="5621" y="4068"/>
                  </a:lnTo>
                  <a:lnTo>
                    <a:pt x="5778" y="4080"/>
                  </a:lnTo>
                  <a:lnTo>
                    <a:pt x="5848" y="4085"/>
                  </a:lnTo>
                  <a:lnTo>
                    <a:pt x="5913" y="4091"/>
                  </a:lnTo>
                  <a:lnTo>
                    <a:pt x="5971" y="4096"/>
                  </a:lnTo>
                  <a:lnTo>
                    <a:pt x="6024" y="4101"/>
                  </a:lnTo>
                  <a:lnTo>
                    <a:pt x="6067" y="4106"/>
                  </a:lnTo>
                  <a:lnTo>
                    <a:pt x="6103" y="4110"/>
                  </a:lnTo>
                  <a:lnTo>
                    <a:pt x="6132" y="4115"/>
                  </a:lnTo>
                  <a:lnTo>
                    <a:pt x="6152" y="4119"/>
                  </a:lnTo>
                  <a:lnTo>
                    <a:pt x="6139" y="4182"/>
                  </a:lnTo>
                  <a:lnTo>
                    <a:pt x="6121" y="4178"/>
                  </a:lnTo>
                  <a:lnTo>
                    <a:pt x="6096" y="4173"/>
                  </a:lnTo>
                  <a:lnTo>
                    <a:pt x="6060" y="4169"/>
                  </a:lnTo>
                  <a:lnTo>
                    <a:pt x="6017" y="4164"/>
                  </a:lnTo>
                  <a:lnTo>
                    <a:pt x="5966" y="4159"/>
                  </a:lnTo>
                  <a:lnTo>
                    <a:pt x="5908" y="4154"/>
                  </a:lnTo>
                  <a:lnTo>
                    <a:pt x="5843" y="4148"/>
                  </a:lnTo>
                  <a:lnTo>
                    <a:pt x="5773" y="4143"/>
                  </a:lnTo>
                  <a:lnTo>
                    <a:pt x="5616" y="4131"/>
                  </a:lnTo>
                  <a:lnTo>
                    <a:pt x="5441" y="4118"/>
                  </a:lnTo>
                  <a:lnTo>
                    <a:pt x="5252" y="4104"/>
                  </a:lnTo>
                  <a:lnTo>
                    <a:pt x="5055" y="4089"/>
                  </a:lnTo>
                  <a:lnTo>
                    <a:pt x="4646" y="4054"/>
                  </a:lnTo>
                  <a:lnTo>
                    <a:pt x="4444" y="4034"/>
                  </a:lnTo>
                  <a:lnTo>
                    <a:pt x="4248" y="4013"/>
                  </a:lnTo>
                  <a:lnTo>
                    <a:pt x="4065" y="3990"/>
                  </a:lnTo>
                  <a:lnTo>
                    <a:pt x="3895" y="3966"/>
                  </a:lnTo>
                  <a:lnTo>
                    <a:pt x="3744" y="3939"/>
                  </a:lnTo>
                  <a:lnTo>
                    <a:pt x="3677" y="3925"/>
                  </a:lnTo>
                  <a:lnTo>
                    <a:pt x="3616" y="3910"/>
                  </a:lnTo>
                  <a:lnTo>
                    <a:pt x="3507" y="3881"/>
                  </a:lnTo>
                  <a:lnTo>
                    <a:pt x="3407" y="3854"/>
                  </a:lnTo>
                  <a:lnTo>
                    <a:pt x="3313" y="3827"/>
                  </a:lnTo>
                  <a:lnTo>
                    <a:pt x="3226" y="3799"/>
                  </a:lnTo>
                  <a:lnTo>
                    <a:pt x="3145" y="3770"/>
                  </a:lnTo>
                  <a:lnTo>
                    <a:pt x="3069" y="3739"/>
                  </a:lnTo>
                  <a:lnTo>
                    <a:pt x="2934" y="3671"/>
                  </a:lnTo>
                  <a:lnTo>
                    <a:pt x="2816" y="3593"/>
                  </a:lnTo>
                  <a:cubicBezTo>
                    <a:pt x="2815" y="3592"/>
                    <a:pt x="2813" y="3591"/>
                    <a:pt x="2812" y="3590"/>
                  </a:cubicBezTo>
                  <a:lnTo>
                    <a:pt x="2703" y="3492"/>
                  </a:lnTo>
                  <a:lnTo>
                    <a:pt x="2651" y="3435"/>
                  </a:lnTo>
                  <a:lnTo>
                    <a:pt x="2599" y="3372"/>
                  </a:lnTo>
                  <a:lnTo>
                    <a:pt x="2547" y="3303"/>
                  </a:lnTo>
                  <a:lnTo>
                    <a:pt x="2497" y="3230"/>
                  </a:lnTo>
                  <a:lnTo>
                    <a:pt x="2421" y="3142"/>
                  </a:lnTo>
                  <a:lnTo>
                    <a:pt x="2350" y="3056"/>
                  </a:lnTo>
                  <a:lnTo>
                    <a:pt x="2285" y="2971"/>
                  </a:lnTo>
                  <a:lnTo>
                    <a:pt x="2226" y="2886"/>
                  </a:lnTo>
                  <a:lnTo>
                    <a:pt x="2124" y="2719"/>
                  </a:lnTo>
                  <a:lnTo>
                    <a:pt x="2037" y="2551"/>
                  </a:lnTo>
                  <a:lnTo>
                    <a:pt x="1962" y="2376"/>
                  </a:lnTo>
                  <a:lnTo>
                    <a:pt x="1896" y="2194"/>
                  </a:lnTo>
                  <a:lnTo>
                    <a:pt x="1833" y="1999"/>
                  </a:lnTo>
                  <a:lnTo>
                    <a:pt x="1769" y="1784"/>
                  </a:lnTo>
                  <a:lnTo>
                    <a:pt x="1747" y="1667"/>
                  </a:lnTo>
                  <a:lnTo>
                    <a:pt x="1723" y="1537"/>
                  </a:lnTo>
                  <a:lnTo>
                    <a:pt x="1698" y="1396"/>
                  </a:lnTo>
                  <a:lnTo>
                    <a:pt x="1671" y="1249"/>
                  </a:lnTo>
                  <a:lnTo>
                    <a:pt x="1614" y="946"/>
                  </a:lnTo>
                  <a:lnTo>
                    <a:pt x="1585" y="795"/>
                  </a:lnTo>
                  <a:lnTo>
                    <a:pt x="1555" y="650"/>
                  </a:lnTo>
                  <a:lnTo>
                    <a:pt x="1525" y="514"/>
                  </a:lnTo>
                  <a:lnTo>
                    <a:pt x="1496" y="390"/>
                  </a:lnTo>
                  <a:lnTo>
                    <a:pt x="1466" y="280"/>
                  </a:lnTo>
                  <a:lnTo>
                    <a:pt x="1438" y="188"/>
                  </a:lnTo>
                  <a:lnTo>
                    <a:pt x="1410" y="119"/>
                  </a:lnTo>
                  <a:lnTo>
                    <a:pt x="1398" y="94"/>
                  </a:lnTo>
                  <a:lnTo>
                    <a:pt x="1386" y="76"/>
                  </a:lnTo>
                  <a:lnTo>
                    <a:pt x="1373" y="61"/>
                  </a:lnTo>
                  <a:lnTo>
                    <a:pt x="1381" y="68"/>
                  </a:lnTo>
                  <a:lnTo>
                    <a:pt x="1368" y="60"/>
                  </a:lnTo>
                  <a:lnTo>
                    <a:pt x="1384" y="64"/>
                  </a:lnTo>
                  <a:lnTo>
                    <a:pt x="1371" y="64"/>
                  </a:lnTo>
                  <a:lnTo>
                    <a:pt x="1389" y="59"/>
                  </a:lnTo>
                  <a:lnTo>
                    <a:pt x="1377" y="67"/>
                  </a:lnTo>
                  <a:lnTo>
                    <a:pt x="1385" y="60"/>
                  </a:lnTo>
                  <a:lnTo>
                    <a:pt x="1373" y="76"/>
                  </a:lnTo>
                  <a:lnTo>
                    <a:pt x="1376" y="70"/>
                  </a:lnTo>
                  <a:lnTo>
                    <a:pt x="1366" y="92"/>
                  </a:lnTo>
                  <a:lnTo>
                    <a:pt x="1354" y="123"/>
                  </a:lnTo>
                  <a:lnTo>
                    <a:pt x="1343" y="163"/>
                  </a:lnTo>
                  <a:lnTo>
                    <a:pt x="1331" y="211"/>
                  </a:lnTo>
                  <a:lnTo>
                    <a:pt x="1319" y="266"/>
                  </a:lnTo>
                  <a:lnTo>
                    <a:pt x="1307" y="326"/>
                  </a:lnTo>
                  <a:lnTo>
                    <a:pt x="1295" y="393"/>
                  </a:lnTo>
                  <a:lnTo>
                    <a:pt x="1272" y="543"/>
                  </a:lnTo>
                  <a:lnTo>
                    <a:pt x="1249" y="710"/>
                  </a:lnTo>
                  <a:lnTo>
                    <a:pt x="1227" y="892"/>
                  </a:lnTo>
                  <a:lnTo>
                    <a:pt x="1205" y="1084"/>
                  </a:lnTo>
                  <a:lnTo>
                    <a:pt x="1183" y="1283"/>
                  </a:lnTo>
                  <a:lnTo>
                    <a:pt x="1163" y="1484"/>
                  </a:lnTo>
                  <a:lnTo>
                    <a:pt x="1143" y="1684"/>
                  </a:lnTo>
                  <a:lnTo>
                    <a:pt x="1124" y="1879"/>
                  </a:lnTo>
                  <a:lnTo>
                    <a:pt x="1105" y="2066"/>
                  </a:lnTo>
                  <a:lnTo>
                    <a:pt x="1088" y="2239"/>
                  </a:lnTo>
                  <a:lnTo>
                    <a:pt x="1072" y="2396"/>
                  </a:lnTo>
                  <a:lnTo>
                    <a:pt x="1064" y="2467"/>
                  </a:lnTo>
                  <a:lnTo>
                    <a:pt x="1056" y="2533"/>
                  </a:lnTo>
                  <a:lnTo>
                    <a:pt x="1030" y="2776"/>
                  </a:lnTo>
                  <a:lnTo>
                    <a:pt x="1010" y="3008"/>
                  </a:lnTo>
                  <a:lnTo>
                    <a:pt x="994" y="3224"/>
                  </a:lnTo>
                  <a:lnTo>
                    <a:pt x="981" y="3425"/>
                  </a:lnTo>
                  <a:lnTo>
                    <a:pt x="968" y="3610"/>
                  </a:lnTo>
                  <a:lnTo>
                    <a:pt x="953" y="3778"/>
                  </a:lnTo>
                  <a:lnTo>
                    <a:pt x="935" y="3929"/>
                  </a:lnTo>
                  <a:lnTo>
                    <a:pt x="912" y="4061"/>
                  </a:lnTo>
                  <a:lnTo>
                    <a:pt x="898" y="4118"/>
                  </a:lnTo>
                  <a:lnTo>
                    <a:pt x="884" y="4168"/>
                  </a:lnTo>
                  <a:lnTo>
                    <a:pt x="870" y="4212"/>
                  </a:lnTo>
                  <a:lnTo>
                    <a:pt x="855" y="4251"/>
                  </a:lnTo>
                  <a:lnTo>
                    <a:pt x="826" y="4308"/>
                  </a:lnTo>
                  <a:cubicBezTo>
                    <a:pt x="825" y="4310"/>
                    <a:pt x="824" y="4311"/>
                    <a:pt x="823" y="4313"/>
                  </a:cubicBezTo>
                  <a:lnTo>
                    <a:pt x="792" y="4354"/>
                  </a:lnTo>
                  <a:cubicBezTo>
                    <a:pt x="791" y="4355"/>
                    <a:pt x="789" y="4357"/>
                    <a:pt x="788" y="4358"/>
                  </a:cubicBezTo>
                  <a:lnTo>
                    <a:pt x="754" y="4389"/>
                  </a:lnTo>
                  <a:cubicBezTo>
                    <a:pt x="753" y="4390"/>
                    <a:pt x="751" y="4392"/>
                    <a:pt x="749" y="4393"/>
                  </a:cubicBezTo>
                  <a:lnTo>
                    <a:pt x="709" y="4417"/>
                  </a:lnTo>
                  <a:lnTo>
                    <a:pt x="664" y="4442"/>
                  </a:lnTo>
                  <a:lnTo>
                    <a:pt x="612" y="4472"/>
                  </a:lnTo>
                  <a:lnTo>
                    <a:pt x="545" y="4506"/>
                  </a:lnTo>
                  <a:lnTo>
                    <a:pt x="465" y="4534"/>
                  </a:lnTo>
                  <a:lnTo>
                    <a:pt x="379" y="4559"/>
                  </a:lnTo>
                  <a:lnTo>
                    <a:pt x="288" y="4580"/>
                  </a:lnTo>
                  <a:lnTo>
                    <a:pt x="200" y="4596"/>
                  </a:lnTo>
                  <a:lnTo>
                    <a:pt x="120" y="4608"/>
                  </a:lnTo>
                  <a:lnTo>
                    <a:pt x="51" y="4615"/>
                  </a:lnTo>
                  <a:lnTo>
                    <a:pt x="3" y="4617"/>
                  </a:lnTo>
                  <a:lnTo>
                    <a:pt x="0" y="4553"/>
                  </a:lnTo>
                  <a:close/>
                </a:path>
              </a:pathLst>
            </a:custGeom>
            <a:solidFill>
              <a:srgbClr val="3333FF"/>
            </a:solidFill>
            <a:ln w="0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8F8F8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5" name="Rectangle 20"/>
            <p:cNvSpPr>
              <a:spLocks noChangeArrowheads="1"/>
            </p:cNvSpPr>
            <p:nvPr/>
          </p:nvSpPr>
          <p:spPr bwMode="auto">
            <a:xfrm>
              <a:off x="3730625" y="5724062"/>
              <a:ext cx="1885950" cy="239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base" hangingPunct="1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86C0CE"/>
                </a:buClr>
                <a:buSzPct val="70000"/>
                <a:buFont typeface="Wingdings" pitchFamily="2" charset="2"/>
                <a:buNone/>
              </a:pPr>
              <a:r>
                <a:rPr lang="it-IT" altLang="it-IT" sz="1900">
                  <a:solidFill>
                    <a:srgbClr val="000000"/>
                  </a:solidFill>
                  <a:latin typeface="Calibri" pitchFamily="34" charset="0"/>
                </a:rPr>
                <a:t>pre-urbanizzazione</a:t>
              </a:r>
            </a:p>
          </p:txBody>
        </p:sp>
        <p:grpSp>
          <p:nvGrpSpPr>
            <p:cNvPr id="16" name="Gruppo 31"/>
            <p:cNvGrpSpPr>
              <a:grpSpLocks/>
            </p:cNvGrpSpPr>
            <p:nvPr/>
          </p:nvGrpSpPr>
          <p:grpSpPr bwMode="auto">
            <a:xfrm>
              <a:off x="2645569" y="2701672"/>
              <a:ext cx="2388394" cy="326363"/>
              <a:chOff x="2645569" y="2269872"/>
              <a:chExt cx="2388394" cy="326363"/>
            </a:xfrm>
          </p:grpSpPr>
          <p:sp>
            <p:nvSpPr>
              <p:cNvPr id="32" name="Freeform 21"/>
              <p:cNvSpPr>
                <a:spLocks noEditPoints="1"/>
              </p:cNvSpPr>
              <p:nvPr/>
            </p:nvSpPr>
            <p:spPr bwMode="auto">
              <a:xfrm>
                <a:off x="2645569" y="2269872"/>
                <a:ext cx="2388394" cy="326363"/>
              </a:xfrm>
              <a:custGeom>
                <a:avLst/>
                <a:gdLst>
                  <a:gd name="T0" fmla="*/ 0 w 4352"/>
                  <a:gd name="T1" fmla="*/ 2147483647 h 800"/>
                  <a:gd name="T2" fmla="*/ 2147483647 w 4352"/>
                  <a:gd name="T3" fmla="*/ 0 h 800"/>
                  <a:gd name="T4" fmla="*/ 2147483647 w 4352"/>
                  <a:gd name="T5" fmla="*/ 0 h 800"/>
                  <a:gd name="T6" fmla="*/ 2147483647 w 4352"/>
                  <a:gd name="T7" fmla="*/ 2147483647 h 800"/>
                  <a:gd name="T8" fmla="*/ 2147483647 w 4352"/>
                  <a:gd name="T9" fmla="*/ 2147483647 h 800"/>
                  <a:gd name="T10" fmla="*/ 2147483647 w 4352"/>
                  <a:gd name="T11" fmla="*/ 2147483647 h 800"/>
                  <a:gd name="T12" fmla="*/ 2147483647 w 4352"/>
                  <a:gd name="T13" fmla="*/ 2147483647 h 800"/>
                  <a:gd name="T14" fmla="*/ 0 w 4352"/>
                  <a:gd name="T15" fmla="*/ 2147483647 h 800"/>
                  <a:gd name="T16" fmla="*/ 0 w 4352"/>
                  <a:gd name="T17" fmla="*/ 2147483647 h 800"/>
                  <a:gd name="T18" fmla="*/ 2147483647 w 4352"/>
                  <a:gd name="T19" fmla="*/ 2147483647 h 800"/>
                  <a:gd name="T20" fmla="*/ 2147483647 w 4352"/>
                  <a:gd name="T21" fmla="*/ 2147483647 h 800"/>
                  <a:gd name="T22" fmla="*/ 2147483647 w 4352"/>
                  <a:gd name="T23" fmla="*/ 2147483647 h 800"/>
                  <a:gd name="T24" fmla="*/ 2147483647 w 4352"/>
                  <a:gd name="T25" fmla="*/ 2147483647 h 800"/>
                  <a:gd name="T26" fmla="*/ 2147483647 w 4352"/>
                  <a:gd name="T27" fmla="*/ 2147483647 h 800"/>
                  <a:gd name="T28" fmla="*/ 2147483647 w 4352"/>
                  <a:gd name="T29" fmla="*/ 2147483647 h 800"/>
                  <a:gd name="T30" fmla="*/ 2147483647 w 4352"/>
                  <a:gd name="T31" fmla="*/ 2147483647 h 800"/>
                  <a:gd name="T32" fmla="*/ 2147483647 w 4352"/>
                  <a:gd name="T33" fmla="*/ 2147483647 h 800"/>
                  <a:gd name="T34" fmla="*/ 2147483647 w 4352"/>
                  <a:gd name="T35" fmla="*/ 2147483647 h 80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352"/>
                  <a:gd name="T55" fmla="*/ 0 h 800"/>
                  <a:gd name="T56" fmla="*/ 4352 w 4352"/>
                  <a:gd name="T57" fmla="*/ 800 h 80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352" h="80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4344" y="0"/>
                    </a:lnTo>
                    <a:cubicBezTo>
                      <a:pt x="4349" y="0"/>
                      <a:pt x="4352" y="4"/>
                      <a:pt x="4352" y="8"/>
                    </a:cubicBezTo>
                    <a:lnTo>
                      <a:pt x="4352" y="792"/>
                    </a:lnTo>
                    <a:cubicBezTo>
                      <a:pt x="4352" y="797"/>
                      <a:pt x="4349" y="800"/>
                      <a:pt x="4344" y="800"/>
                    </a:cubicBezTo>
                    <a:lnTo>
                      <a:pt x="8" y="800"/>
                    </a:lnTo>
                    <a:cubicBezTo>
                      <a:pt x="4" y="800"/>
                      <a:pt x="0" y="797"/>
                      <a:pt x="0" y="792"/>
                    </a:cubicBezTo>
                    <a:lnTo>
                      <a:pt x="0" y="8"/>
                    </a:lnTo>
                    <a:close/>
                    <a:moveTo>
                      <a:pt x="16" y="792"/>
                    </a:moveTo>
                    <a:lnTo>
                      <a:pt x="8" y="784"/>
                    </a:lnTo>
                    <a:lnTo>
                      <a:pt x="4344" y="784"/>
                    </a:lnTo>
                    <a:lnTo>
                      <a:pt x="4336" y="792"/>
                    </a:lnTo>
                    <a:lnTo>
                      <a:pt x="4336" y="8"/>
                    </a:lnTo>
                    <a:lnTo>
                      <a:pt x="4344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792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chemeClr val="accent5">
                    <a:lumMod val="50000"/>
                  </a:scheme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86C0CE"/>
                  </a:buClr>
                  <a:buSzPct val="70000"/>
                  <a:buFont typeface="Wingdings" pitchFamily="2" charset="2"/>
                  <a:buNone/>
                  <a:defRPr/>
                </a:pPr>
                <a:endParaRPr lang="it-IT" sz="20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33" name="Rectangle 24"/>
              <p:cNvSpPr>
                <a:spLocks noChangeArrowheads="1"/>
              </p:cNvSpPr>
              <p:nvPr/>
            </p:nvSpPr>
            <p:spPr bwMode="auto">
              <a:xfrm>
                <a:off x="2762250" y="2316163"/>
                <a:ext cx="1984375" cy="236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86C0CE"/>
                  </a:buClr>
                  <a:buSzPct val="70000"/>
                  <a:buFont typeface="Wingdings" pitchFamily="2" charset="2"/>
                  <a:buNone/>
                </a:pPr>
                <a:r>
                  <a:rPr lang="it-IT" altLang="it-IT" sz="1900" dirty="0">
                    <a:solidFill>
                      <a:srgbClr val="000000"/>
                    </a:solidFill>
                    <a:latin typeface="Calibri" pitchFamily="34" charset="0"/>
                  </a:rPr>
                  <a:t>post-urbanizzazione</a:t>
                </a:r>
                <a:endParaRPr lang="it-IT" altLang="it-IT" sz="2000" dirty="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</p:grpSp>
        <p:grpSp>
          <p:nvGrpSpPr>
            <p:cNvPr id="17" name="Gruppo 44"/>
            <p:cNvGrpSpPr>
              <a:grpSpLocks/>
            </p:cNvGrpSpPr>
            <p:nvPr/>
          </p:nvGrpSpPr>
          <p:grpSpPr bwMode="auto">
            <a:xfrm>
              <a:off x="3857624" y="3379788"/>
              <a:ext cx="2786005" cy="774700"/>
              <a:chOff x="3857619" y="3143248"/>
              <a:chExt cx="2786005" cy="775093"/>
            </a:xfrm>
          </p:grpSpPr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3857619" y="3143248"/>
                <a:ext cx="2786005" cy="774706"/>
              </a:xfrm>
              <a:custGeom>
                <a:avLst/>
                <a:gdLst>
                  <a:gd name="T0" fmla="*/ 0 w 4352"/>
                  <a:gd name="T1" fmla="*/ 2147483647 h 1360"/>
                  <a:gd name="T2" fmla="*/ 2147483647 w 4352"/>
                  <a:gd name="T3" fmla="*/ 0 h 1360"/>
                  <a:gd name="T4" fmla="*/ 2147483647 w 4352"/>
                  <a:gd name="T5" fmla="*/ 0 h 1360"/>
                  <a:gd name="T6" fmla="*/ 2147483647 w 4352"/>
                  <a:gd name="T7" fmla="*/ 2147483647 h 1360"/>
                  <a:gd name="T8" fmla="*/ 2147483647 w 4352"/>
                  <a:gd name="T9" fmla="*/ 2147483647 h 1360"/>
                  <a:gd name="T10" fmla="*/ 2147483647 w 4352"/>
                  <a:gd name="T11" fmla="*/ 2147483647 h 1360"/>
                  <a:gd name="T12" fmla="*/ 2147483647 w 4352"/>
                  <a:gd name="T13" fmla="*/ 2147483647 h 1360"/>
                  <a:gd name="T14" fmla="*/ 0 w 4352"/>
                  <a:gd name="T15" fmla="*/ 2147483647 h 1360"/>
                  <a:gd name="T16" fmla="*/ 0 w 4352"/>
                  <a:gd name="T17" fmla="*/ 2147483647 h 1360"/>
                  <a:gd name="T18" fmla="*/ 2147483647 w 4352"/>
                  <a:gd name="T19" fmla="*/ 2147483647 h 1360"/>
                  <a:gd name="T20" fmla="*/ 2147483647 w 4352"/>
                  <a:gd name="T21" fmla="*/ 2147483647 h 1360"/>
                  <a:gd name="T22" fmla="*/ 2147483647 w 4352"/>
                  <a:gd name="T23" fmla="*/ 2147483647 h 1360"/>
                  <a:gd name="T24" fmla="*/ 2147483647 w 4352"/>
                  <a:gd name="T25" fmla="*/ 2147483647 h 1360"/>
                  <a:gd name="T26" fmla="*/ 2147483647 w 4352"/>
                  <a:gd name="T27" fmla="*/ 2147483647 h 1360"/>
                  <a:gd name="T28" fmla="*/ 2147483647 w 4352"/>
                  <a:gd name="T29" fmla="*/ 2147483647 h 1360"/>
                  <a:gd name="T30" fmla="*/ 2147483647 w 4352"/>
                  <a:gd name="T31" fmla="*/ 2147483647 h 1360"/>
                  <a:gd name="T32" fmla="*/ 2147483647 w 4352"/>
                  <a:gd name="T33" fmla="*/ 2147483647 h 1360"/>
                  <a:gd name="T34" fmla="*/ 2147483647 w 4352"/>
                  <a:gd name="T35" fmla="*/ 2147483647 h 13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352"/>
                  <a:gd name="T55" fmla="*/ 0 h 1360"/>
                  <a:gd name="T56" fmla="*/ 4352 w 4352"/>
                  <a:gd name="T57" fmla="*/ 1360 h 13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352" h="13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4344" y="0"/>
                    </a:lnTo>
                    <a:cubicBezTo>
                      <a:pt x="4349" y="0"/>
                      <a:pt x="4352" y="4"/>
                      <a:pt x="4352" y="8"/>
                    </a:cubicBezTo>
                    <a:lnTo>
                      <a:pt x="4352" y="1352"/>
                    </a:lnTo>
                    <a:cubicBezTo>
                      <a:pt x="4352" y="1357"/>
                      <a:pt x="4349" y="1360"/>
                      <a:pt x="4344" y="1360"/>
                    </a:cubicBezTo>
                    <a:lnTo>
                      <a:pt x="8" y="1360"/>
                    </a:lnTo>
                    <a:cubicBezTo>
                      <a:pt x="4" y="1360"/>
                      <a:pt x="0" y="1357"/>
                      <a:pt x="0" y="1352"/>
                    </a:cubicBezTo>
                    <a:lnTo>
                      <a:pt x="0" y="8"/>
                    </a:lnTo>
                    <a:close/>
                    <a:moveTo>
                      <a:pt x="16" y="1352"/>
                    </a:moveTo>
                    <a:lnTo>
                      <a:pt x="8" y="1344"/>
                    </a:lnTo>
                    <a:lnTo>
                      <a:pt x="4344" y="1344"/>
                    </a:lnTo>
                    <a:lnTo>
                      <a:pt x="4336" y="1352"/>
                    </a:lnTo>
                    <a:lnTo>
                      <a:pt x="4336" y="8"/>
                    </a:lnTo>
                    <a:lnTo>
                      <a:pt x="4344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52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3DD74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8F8F8"/>
                  </a:solidFill>
                  <a:latin typeface="Arial" charset="0"/>
                  <a:cs typeface="Arial" charset="0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146275" y="3192460"/>
                <a:ext cx="2038635" cy="4708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86C0CE"/>
                  </a:buClr>
                  <a:buSzPct val="70000"/>
                  <a:buFont typeface="Wingdings" pitchFamily="2" charset="2"/>
                  <a:buNone/>
                </a:pPr>
                <a:r>
                  <a:rPr lang="it-IT" altLang="it-IT" sz="1900">
                    <a:solidFill>
                      <a:srgbClr val="000000"/>
                    </a:solidFill>
                    <a:latin typeface="Calibri" pitchFamily="34" charset="0"/>
                  </a:rPr>
                  <a:t>post-urbanizzazione </a:t>
                </a:r>
              </a:p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86C0CE"/>
                  </a:buClr>
                  <a:buSzPct val="70000"/>
                  <a:buFont typeface="Wingdings" pitchFamily="2" charset="2"/>
                  <a:buNone/>
                </a:pPr>
                <a:r>
                  <a:rPr lang="it-IT" altLang="it-IT" sz="1900">
                    <a:solidFill>
                      <a:srgbClr val="000000"/>
                    </a:solidFill>
                    <a:latin typeface="Calibri" pitchFamily="34" charset="0"/>
                  </a:rPr>
                  <a:t>con laminazione</a:t>
                </a:r>
                <a:endParaRPr lang="it-IT" altLang="it-IT" sz="20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31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4148133" y="3681683"/>
                <a:ext cx="2098675" cy="2366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86C0CE"/>
                  </a:buClr>
                  <a:buSzPct val="70000"/>
                  <a:buFont typeface="Wingdings" pitchFamily="2" charset="2"/>
                  <a:buNone/>
                </a:pPr>
                <a:r>
                  <a:rPr lang="it-IT" altLang="it-IT" sz="1900" b="1" dirty="0">
                    <a:solidFill>
                      <a:srgbClr val="FF0000"/>
                    </a:solidFill>
                    <a:latin typeface="Calibri" pitchFamily="34" charset="0"/>
                  </a:rPr>
                  <a:t>(invarianza idraulica)</a:t>
                </a:r>
                <a:endParaRPr lang="it-IT" altLang="it-IT" sz="2000" b="1" dirty="0">
                  <a:solidFill>
                    <a:srgbClr val="FF0000"/>
                  </a:solidFill>
                  <a:latin typeface="Verdana" pitchFamily="34" charset="0"/>
                </a:endParaRPr>
              </a:p>
            </p:txBody>
          </p:sp>
        </p:grpSp>
        <p:sp>
          <p:nvSpPr>
            <p:cNvPr id="18" name="Freeform 30"/>
            <p:cNvSpPr>
              <a:spLocks noEditPoints="1"/>
            </p:cNvSpPr>
            <p:nvPr/>
          </p:nvSpPr>
          <p:spPr bwMode="auto">
            <a:xfrm>
              <a:off x="2571750" y="3046413"/>
              <a:ext cx="600075" cy="247650"/>
            </a:xfrm>
            <a:custGeom>
              <a:avLst/>
              <a:gdLst>
                <a:gd name="T0" fmla="*/ 2147483647 w 1203"/>
                <a:gd name="T1" fmla="*/ 2147483647 h 492"/>
                <a:gd name="T2" fmla="*/ 2147483647 w 1203"/>
                <a:gd name="T3" fmla="*/ 2147483647 h 492"/>
                <a:gd name="T4" fmla="*/ 2147483647 w 1203"/>
                <a:gd name="T5" fmla="*/ 2147483647 h 492"/>
                <a:gd name="T6" fmla="*/ 2147483647 w 1203"/>
                <a:gd name="T7" fmla="*/ 0 h 492"/>
                <a:gd name="T8" fmla="*/ 2147483647 w 1203"/>
                <a:gd name="T9" fmla="*/ 2147483647 h 492"/>
                <a:gd name="T10" fmla="*/ 2147483647 w 1203"/>
                <a:gd name="T11" fmla="*/ 2147483647 h 492"/>
                <a:gd name="T12" fmla="*/ 0 w 1203"/>
                <a:gd name="T13" fmla="*/ 2147483647 h 492"/>
                <a:gd name="T14" fmla="*/ 2147483647 w 1203"/>
                <a:gd name="T15" fmla="*/ 2147483647 h 492"/>
                <a:gd name="T16" fmla="*/ 2147483647 w 1203"/>
                <a:gd name="T17" fmla="*/ 2147483647 h 492"/>
                <a:gd name="T18" fmla="*/ 2147483647 w 1203"/>
                <a:gd name="T19" fmla="*/ 2147483647 h 492"/>
                <a:gd name="T20" fmla="*/ 2147483647 w 1203"/>
                <a:gd name="T21" fmla="*/ 2147483647 h 492"/>
                <a:gd name="T22" fmla="*/ 2147483647 w 1203"/>
                <a:gd name="T23" fmla="*/ 2147483647 h 492"/>
                <a:gd name="T24" fmla="*/ 2147483647 w 1203"/>
                <a:gd name="T25" fmla="*/ 2147483647 h 492"/>
                <a:gd name="T26" fmla="*/ 2147483647 w 1203"/>
                <a:gd name="T27" fmla="*/ 2147483647 h 492"/>
                <a:gd name="T28" fmla="*/ 2147483647 w 1203"/>
                <a:gd name="T29" fmla="*/ 2147483647 h 49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03"/>
                <a:gd name="T46" fmla="*/ 0 h 492"/>
                <a:gd name="T47" fmla="*/ 1203 w 1203"/>
                <a:gd name="T48" fmla="*/ 492 h 49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03" h="492">
                  <a:moveTo>
                    <a:pt x="1203" y="15"/>
                  </a:moveTo>
                  <a:lnTo>
                    <a:pt x="18" y="459"/>
                  </a:lnTo>
                  <a:lnTo>
                    <a:pt x="13" y="444"/>
                  </a:lnTo>
                  <a:lnTo>
                    <a:pt x="1198" y="0"/>
                  </a:lnTo>
                  <a:lnTo>
                    <a:pt x="1203" y="15"/>
                  </a:lnTo>
                  <a:close/>
                  <a:moveTo>
                    <a:pt x="197" y="491"/>
                  </a:moveTo>
                  <a:lnTo>
                    <a:pt x="0" y="457"/>
                  </a:lnTo>
                  <a:lnTo>
                    <a:pt x="126" y="303"/>
                  </a:lnTo>
                  <a:cubicBezTo>
                    <a:pt x="129" y="300"/>
                    <a:pt x="134" y="299"/>
                    <a:pt x="138" y="302"/>
                  </a:cubicBezTo>
                  <a:cubicBezTo>
                    <a:pt x="141" y="305"/>
                    <a:pt x="141" y="310"/>
                    <a:pt x="139" y="313"/>
                  </a:cubicBezTo>
                  <a:lnTo>
                    <a:pt x="22" y="457"/>
                  </a:lnTo>
                  <a:lnTo>
                    <a:pt x="17" y="444"/>
                  </a:lnTo>
                  <a:lnTo>
                    <a:pt x="199" y="475"/>
                  </a:lnTo>
                  <a:cubicBezTo>
                    <a:pt x="204" y="476"/>
                    <a:pt x="207" y="480"/>
                    <a:pt x="206" y="484"/>
                  </a:cubicBezTo>
                  <a:cubicBezTo>
                    <a:pt x="205" y="489"/>
                    <a:pt x="201" y="492"/>
                    <a:pt x="197" y="491"/>
                  </a:cubicBezTo>
                  <a:close/>
                </a:path>
              </a:pathLst>
            </a:custGeom>
            <a:solidFill>
              <a:srgbClr val="3333FF"/>
            </a:solidFill>
            <a:ln w="0">
              <a:solidFill>
                <a:srgbClr val="3333FF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8F8F8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9" name="Freeform 31"/>
            <p:cNvSpPr>
              <a:spLocks noEditPoints="1"/>
            </p:cNvSpPr>
            <p:nvPr/>
          </p:nvSpPr>
          <p:spPr bwMode="auto">
            <a:xfrm>
              <a:off x="3429000" y="4165600"/>
              <a:ext cx="674688" cy="428625"/>
            </a:xfrm>
            <a:custGeom>
              <a:avLst/>
              <a:gdLst>
                <a:gd name="T0" fmla="*/ 2147483647 w 1354"/>
                <a:gd name="T1" fmla="*/ 2147483647 h 762"/>
                <a:gd name="T2" fmla="*/ 2147483647 w 1354"/>
                <a:gd name="T3" fmla="*/ 2147483647 h 762"/>
                <a:gd name="T4" fmla="*/ 2147483647 w 1354"/>
                <a:gd name="T5" fmla="*/ 2147483647 h 762"/>
                <a:gd name="T6" fmla="*/ 2147483647 w 1354"/>
                <a:gd name="T7" fmla="*/ 0 h 762"/>
                <a:gd name="T8" fmla="*/ 2147483647 w 1354"/>
                <a:gd name="T9" fmla="*/ 2147483647 h 762"/>
                <a:gd name="T10" fmla="*/ 2147483647 w 1354"/>
                <a:gd name="T11" fmla="*/ 2147483647 h 762"/>
                <a:gd name="T12" fmla="*/ 0 w 1354"/>
                <a:gd name="T13" fmla="*/ 2147483647 h 762"/>
                <a:gd name="T14" fmla="*/ 2147483647 w 1354"/>
                <a:gd name="T15" fmla="*/ 2147483647 h 762"/>
                <a:gd name="T16" fmla="*/ 2147483647 w 1354"/>
                <a:gd name="T17" fmla="*/ 2147483647 h 762"/>
                <a:gd name="T18" fmla="*/ 2147483647 w 1354"/>
                <a:gd name="T19" fmla="*/ 2147483647 h 762"/>
                <a:gd name="T20" fmla="*/ 2147483647 w 1354"/>
                <a:gd name="T21" fmla="*/ 2147483647 h 762"/>
                <a:gd name="T22" fmla="*/ 2147483647 w 1354"/>
                <a:gd name="T23" fmla="*/ 2147483647 h 762"/>
                <a:gd name="T24" fmla="*/ 2147483647 w 1354"/>
                <a:gd name="T25" fmla="*/ 2147483647 h 762"/>
                <a:gd name="T26" fmla="*/ 2147483647 w 1354"/>
                <a:gd name="T27" fmla="*/ 2147483647 h 762"/>
                <a:gd name="T28" fmla="*/ 2147483647 w 1354"/>
                <a:gd name="T29" fmla="*/ 2147483647 h 76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354"/>
                <a:gd name="T46" fmla="*/ 0 h 762"/>
                <a:gd name="T47" fmla="*/ 1354 w 1354"/>
                <a:gd name="T48" fmla="*/ 762 h 762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354" h="762">
                  <a:moveTo>
                    <a:pt x="1354" y="14"/>
                  </a:moveTo>
                  <a:lnTo>
                    <a:pt x="18" y="757"/>
                  </a:lnTo>
                  <a:lnTo>
                    <a:pt x="10" y="743"/>
                  </a:lnTo>
                  <a:lnTo>
                    <a:pt x="1347" y="0"/>
                  </a:lnTo>
                  <a:lnTo>
                    <a:pt x="1354" y="14"/>
                  </a:lnTo>
                  <a:close/>
                  <a:moveTo>
                    <a:pt x="200" y="762"/>
                  </a:moveTo>
                  <a:lnTo>
                    <a:pt x="0" y="757"/>
                  </a:lnTo>
                  <a:lnTo>
                    <a:pt x="102" y="586"/>
                  </a:lnTo>
                  <a:cubicBezTo>
                    <a:pt x="104" y="582"/>
                    <a:pt x="109" y="581"/>
                    <a:pt x="113" y="583"/>
                  </a:cubicBezTo>
                  <a:cubicBezTo>
                    <a:pt x="117" y="586"/>
                    <a:pt x="118" y="591"/>
                    <a:pt x="116" y="594"/>
                  </a:cubicBezTo>
                  <a:lnTo>
                    <a:pt x="21" y="754"/>
                  </a:lnTo>
                  <a:lnTo>
                    <a:pt x="14" y="742"/>
                  </a:lnTo>
                  <a:lnTo>
                    <a:pt x="200" y="746"/>
                  </a:lnTo>
                  <a:cubicBezTo>
                    <a:pt x="204" y="746"/>
                    <a:pt x="208" y="749"/>
                    <a:pt x="208" y="754"/>
                  </a:cubicBezTo>
                  <a:cubicBezTo>
                    <a:pt x="208" y="758"/>
                    <a:pt x="204" y="762"/>
                    <a:pt x="200" y="762"/>
                  </a:cubicBezTo>
                  <a:close/>
                </a:path>
              </a:pathLst>
            </a:custGeom>
            <a:solidFill>
              <a:srgbClr val="3333FF"/>
            </a:solidFill>
            <a:ln w="0">
              <a:solidFill>
                <a:srgbClr val="3DD74C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8F8F8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0" name="Freeform 21"/>
            <p:cNvSpPr>
              <a:spLocks noEditPoints="1"/>
            </p:cNvSpPr>
            <p:nvPr/>
          </p:nvSpPr>
          <p:spPr bwMode="auto">
            <a:xfrm>
              <a:off x="3571875" y="5639929"/>
              <a:ext cx="2400300" cy="367913"/>
            </a:xfrm>
            <a:custGeom>
              <a:avLst/>
              <a:gdLst>
                <a:gd name="T0" fmla="*/ 0 w 4352"/>
                <a:gd name="T1" fmla="*/ 2147483647 h 800"/>
                <a:gd name="T2" fmla="*/ 2147483647 w 4352"/>
                <a:gd name="T3" fmla="*/ 0 h 800"/>
                <a:gd name="T4" fmla="*/ 2147483647 w 4352"/>
                <a:gd name="T5" fmla="*/ 0 h 800"/>
                <a:gd name="T6" fmla="*/ 2147483647 w 4352"/>
                <a:gd name="T7" fmla="*/ 2147483647 h 800"/>
                <a:gd name="T8" fmla="*/ 2147483647 w 4352"/>
                <a:gd name="T9" fmla="*/ 2147483647 h 800"/>
                <a:gd name="T10" fmla="*/ 2147483647 w 4352"/>
                <a:gd name="T11" fmla="*/ 2147483647 h 800"/>
                <a:gd name="T12" fmla="*/ 2147483647 w 4352"/>
                <a:gd name="T13" fmla="*/ 2147483647 h 800"/>
                <a:gd name="T14" fmla="*/ 0 w 4352"/>
                <a:gd name="T15" fmla="*/ 2147483647 h 800"/>
                <a:gd name="T16" fmla="*/ 0 w 4352"/>
                <a:gd name="T17" fmla="*/ 2147483647 h 800"/>
                <a:gd name="T18" fmla="*/ 2147483647 w 4352"/>
                <a:gd name="T19" fmla="*/ 2147483647 h 800"/>
                <a:gd name="T20" fmla="*/ 2147483647 w 4352"/>
                <a:gd name="T21" fmla="*/ 2147483647 h 800"/>
                <a:gd name="T22" fmla="*/ 2147483647 w 4352"/>
                <a:gd name="T23" fmla="*/ 2147483647 h 800"/>
                <a:gd name="T24" fmla="*/ 2147483647 w 4352"/>
                <a:gd name="T25" fmla="*/ 2147483647 h 800"/>
                <a:gd name="T26" fmla="*/ 2147483647 w 4352"/>
                <a:gd name="T27" fmla="*/ 2147483647 h 800"/>
                <a:gd name="T28" fmla="*/ 2147483647 w 4352"/>
                <a:gd name="T29" fmla="*/ 2147483647 h 800"/>
                <a:gd name="T30" fmla="*/ 2147483647 w 4352"/>
                <a:gd name="T31" fmla="*/ 2147483647 h 800"/>
                <a:gd name="T32" fmla="*/ 2147483647 w 4352"/>
                <a:gd name="T33" fmla="*/ 2147483647 h 800"/>
                <a:gd name="T34" fmla="*/ 2147483647 w 4352"/>
                <a:gd name="T35" fmla="*/ 2147483647 h 8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52"/>
                <a:gd name="T55" fmla="*/ 0 h 800"/>
                <a:gd name="T56" fmla="*/ 4352 w 4352"/>
                <a:gd name="T57" fmla="*/ 800 h 8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52" h="800">
                  <a:moveTo>
                    <a:pt x="0" y="8"/>
                  </a:moveTo>
                  <a:cubicBezTo>
                    <a:pt x="0" y="4"/>
                    <a:pt x="4" y="0"/>
                    <a:pt x="8" y="0"/>
                  </a:cubicBezTo>
                  <a:lnTo>
                    <a:pt x="4344" y="0"/>
                  </a:lnTo>
                  <a:cubicBezTo>
                    <a:pt x="4349" y="0"/>
                    <a:pt x="4352" y="4"/>
                    <a:pt x="4352" y="8"/>
                  </a:cubicBezTo>
                  <a:lnTo>
                    <a:pt x="4352" y="792"/>
                  </a:lnTo>
                  <a:cubicBezTo>
                    <a:pt x="4352" y="797"/>
                    <a:pt x="4349" y="800"/>
                    <a:pt x="4344" y="800"/>
                  </a:cubicBezTo>
                  <a:lnTo>
                    <a:pt x="8" y="800"/>
                  </a:lnTo>
                  <a:cubicBezTo>
                    <a:pt x="4" y="800"/>
                    <a:pt x="0" y="797"/>
                    <a:pt x="0" y="792"/>
                  </a:cubicBezTo>
                  <a:lnTo>
                    <a:pt x="0" y="8"/>
                  </a:lnTo>
                  <a:close/>
                  <a:moveTo>
                    <a:pt x="16" y="792"/>
                  </a:moveTo>
                  <a:lnTo>
                    <a:pt x="8" y="784"/>
                  </a:lnTo>
                  <a:lnTo>
                    <a:pt x="4344" y="784"/>
                  </a:lnTo>
                  <a:lnTo>
                    <a:pt x="4336" y="792"/>
                  </a:lnTo>
                  <a:lnTo>
                    <a:pt x="4336" y="8"/>
                  </a:lnTo>
                  <a:lnTo>
                    <a:pt x="4344" y="16"/>
                  </a:lnTo>
                  <a:lnTo>
                    <a:pt x="8" y="16"/>
                  </a:lnTo>
                  <a:lnTo>
                    <a:pt x="16" y="8"/>
                  </a:lnTo>
                  <a:lnTo>
                    <a:pt x="16" y="792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8F8F8"/>
                </a:solidFill>
                <a:latin typeface="Arial" charset="0"/>
                <a:cs typeface="Arial" charset="0"/>
              </a:endParaRPr>
            </a:p>
          </p:txBody>
        </p:sp>
        <p:cxnSp>
          <p:nvCxnSpPr>
            <p:cNvPr id="21" name="Connettore 2 35"/>
            <p:cNvCxnSpPr>
              <a:cxnSpLocks noChangeShapeType="1"/>
            </p:cNvCxnSpPr>
            <p:nvPr/>
          </p:nvCxnSpPr>
          <p:spPr bwMode="auto">
            <a:xfrm flipH="1" flipV="1">
              <a:off x="3929064" y="5165726"/>
              <a:ext cx="286338" cy="472957"/>
            </a:xfrm>
            <a:prstGeom prst="straightConnector1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2" name="Figura a mano libera 53"/>
            <p:cNvSpPr>
              <a:spLocks noChangeArrowheads="1"/>
            </p:cNvSpPr>
            <p:nvPr/>
          </p:nvSpPr>
          <p:spPr bwMode="auto">
            <a:xfrm>
              <a:off x="1768475" y="4564063"/>
              <a:ext cx="3068638" cy="727075"/>
            </a:xfrm>
            <a:custGeom>
              <a:avLst/>
              <a:gdLst>
                <a:gd name="T0" fmla="*/ 0 w 3068053"/>
                <a:gd name="T1" fmla="*/ 698058 h 727912"/>
                <a:gd name="T2" fmla="*/ 339082 w 3068053"/>
                <a:gd name="T3" fmla="*/ 628639 h 727912"/>
                <a:gd name="T4" fmla="*/ 581283 w 3068053"/>
                <a:gd name="T5" fmla="*/ 269968 h 727912"/>
                <a:gd name="T6" fmla="*/ 799253 w 3068053"/>
                <a:gd name="T7" fmla="*/ 84848 h 727912"/>
                <a:gd name="T8" fmla="*/ 1005124 w 3068053"/>
                <a:gd name="T9" fmla="*/ 3855 h 727912"/>
                <a:gd name="T10" fmla="*/ 1368427 w 3068053"/>
                <a:gd name="T11" fmla="*/ 107988 h 727912"/>
                <a:gd name="T12" fmla="*/ 1719611 w 3068053"/>
                <a:gd name="T13" fmla="*/ 293110 h 727912"/>
                <a:gd name="T14" fmla="*/ 2300879 w 3068053"/>
                <a:gd name="T15" fmla="*/ 501366 h 727912"/>
                <a:gd name="T16" fmla="*/ 3088019 w 3068053"/>
                <a:gd name="T17" fmla="*/ 570790 h 7279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68053"/>
                <a:gd name="T28" fmla="*/ 0 h 727912"/>
                <a:gd name="T29" fmla="*/ 3068053 w 3068053"/>
                <a:gd name="T30" fmla="*/ 727912 h 72791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68053" h="727912">
                  <a:moveTo>
                    <a:pt x="0" y="725906"/>
                  </a:moveTo>
                  <a:cubicBezTo>
                    <a:pt x="120316" y="726909"/>
                    <a:pt x="240632" y="727912"/>
                    <a:pt x="336884" y="653717"/>
                  </a:cubicBezTo>
                  <a:cubicBezTo>
                    <a:pt x="433136" y="579522"/>
                    <a:pt x="501316" y="374985"/>
                    <a:pt x="577516" y="280738"/>
                  </a:cubicBezTo>
                  <a:cubicBezTo>
                    <a:pt x="653716" y="186491"/>
                    <a:pt x="723900" y="134353"/>
                    <a:pt x="794084" y="88232"/>
                  </a:cubicBezTo>
                  <a:cubicBezTo>
                    <a:pt x="864268" y="42111"/>
                    <a:pt x="904374" y="0"/>
                    <a:pt x="998621" y="4011"/>
                  </a:cubicBezTo>
                  <a:cubicBezTo>
                    <a:pt x="1092868" y="8022"/>
                    <a:pt x="1241259" y="62164"/>
                    <a:pt x="1359569" y="112296"/>
                  </a:cubicBezTo>
                  <a:cubicBezTo>
                    <a:pt x="1477879" y="162428"/>
                    <a:pt x="1554079" y="236622"/>
                    <a:pt x="1708484" y="304801"/>
                  </a:cubicBezTo>
                  <a:cubicBezTo>
                    <a:pt x="1862889" y="372980"/>
                    <a:pt x="2059405" y="473243"/>
                    <a:pt x="2286000" y="521369"/>
                  </a:cubicBezTo>
                  <a:cubicBezTo>
                    <a:pt x="2512595" y="569495"/>
                    <a:pt x="2883569" y="581527"/>
                    <a:pt x="3068053" y="593559"/>
                  </a:cubicBezTo>
                </a:path>
              </a:pathLst>
            </a:custGeom>
            <a:noFill/>
            <a:ln w="38100" algn="ctr">
              <a:solidFill>
                <a:srgbClr val="3DD74C"/>
              </a:solidFill>
              <a:prstDash val="lgDash"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55000"/>
                </a:prstClr>
              </a:outerShdw>
            </a:effectLst>
            <a:extLst/>
          </p:spPr>
          <p:txBody>
            <a:bodyPr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86C0CE"/>
                </a:buClr>
                <a:buSzPct val="70000"/>
                <a:buFont typeface="Wingdings" pitchFamily="2" charset="2"/>
                <a:buNone/>
                <a:defRPr/>
              </a:pPr>
              <a:endParaRPr lang="it-IT" sz="20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23" name="Gruppo 45"/>
            <p:cNvGrpSpPr>
              <a:grpSpLocks/>
            </p:cNvGrpSpPr>
            <p:nvPr/>
          </p:nvGrpSpPr>
          <p:grpSpPr bwMode="auto">
            <a:xfrm>
              <a:off x="5572124" y="4522788"/>
              <a:ext cx="3647486" cy="857250"/>
              <a:chOff x="5572131" y="4286256"/>
              <a:chExt cx="3647511" cy="857256"/>
            </a:xfrm>
          </p:grpSpPr>
          <p:sp>
            <p:nvSpPr>
              <p:cNvPr id="26" name="Rectangle 28"/>
              <p:cNvSpPr>
                <a:spLocks noChangeArrowheads="1"/>
              </p:cNvSpPr>
              <p:nvPr/>
            </p:nvSpPr>
            <p:spPr bwMode="auto">
              <a:xfrm>
                <a:off x="5878035" y="4318502"/>
                <a:ext cx="3019609" cy="4678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86C0CE"/>
                  </a:buClr>
                  <a:buSzPct val="70000"/>
                  <a:buFont typeface="Wingdings" pitchFamily="2" charset="2"/>
                  <a:buNone/>
                </a:pPr>
                <a:r>
                  <a:rPr lang="it-IT" altLang="it-IT" sz="1900">
                    <a:solidFill>
                      <a:srgbClr val="000000"/>
                    </a:solidFill>
                    <a:latin typeface="Calibri" pitchFamily="34" charset="0"/>
                  </a:rPr>
                  <a:t>post-urbanizzazione </a:t>
                </a:r>
              </a:p>
              <a:p>
                <a:pPr algn="ctr" eaLnBrk="1" fontAlgn="base" hangingPunct="1">
                  <a:lnSpc>
                    <a:spcPct val="8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86C0CE"/>
                  </a:buClr>
                  <a:buSzPct val="70000"/>
                  <a:buFont typeface="Wingdings" pitchFamily="2" charset="2"/>
                  <a:buNone/>
                </a:pPr>
                <a:r>
                  <a:rPr lang="it-IT" altLang="it-IT" sz="1900">
                    <a:solidFill>
                      <a:srgbClr val="000000"/>
                    </a:solidFill>
                    <a:latin typeface="Calibri" pitchFamily="34" charset="0"/>
                  </a:rPr>
                  <a:t>con laminazione e infiltrazione</a:t>
                </a:r>
                <a:endParaRPr lang="it-IT" altLang="it-IT" sz="2000">
                  <a:solidFill>
                    <a:srgbClr val="00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27" name="Rectangle 29"/>
              <p:cNvSpPr>
                <a:spLocks noChangeArrowheads="1"/>
              </p:cNvSpPr>
              <p:nvPr/>
            </p:nvSpPr>
            <p:spPr bwMode="auto">
              <a:xfrm>
                <a:off x="6206649" y="4838710"/>
                <a:ext cx="2416192" cy="2333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fontAlgn="base" hangingPunct="1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86C0CE"/>
                  </a:buClr>
                  <a:buSzPct val="70000"/>
                  <a:buFont typeface="Wingdings" pitchFamily="2" charset="2"/>
                  <a:buNone/>
                </a:pPr>
                <a:r>
                  <a:rPr lang="it-IT" altLang="it-IT" sz="1900" b="1" dirty="0">
                    <a:solidFill>
                      <a:srgbClr val="FF0000"/>
                    </a:solidFill>
                    <a:latin typeface="Calibri" pitchFamily="34" charset="0"/>
                  </a:rPr>
                  <a:t>(</a:t>
                </a:r>
                <a:r>
                  <a:rPr lang="it-IT" altLang="it-IT" sz="1900" b="1" dirty="0">
                    <a:solidFill>
                      <a:srgbClr val="FF0000"/>
                    </a:solidFill>
                    <a:latin typeface="Calibri" pitchFamily="34" charset="0"/>
                    <a:sym typeface="Symbol" pitchFamily="18" charset="2"/>
                  </a:rPr>
                  <a:t> </a:t>
                </a:r>
                <a:r>
                  <a:rPr lang="it-IT" altLang="it-IT" sz="1900" b="1" dirty="0">
                    <a:solidFill>
                      <a:srgbClr val="FF0000"/>
                    </a:solidFill>
                    <a:latin typeface="Calibri" pitchFamily="34" charset="0"/>
                  </a:rPr>
                  <a:t>invarianza idrologica)</a:t>
                </a:r>
                <a:endParaRPr lang="it-IT" altLang="it-IT" sz="2000" b="1" dirty="0">
                  <a:solidFill>
                    <a:srgbClr val="FF0000"/>
                  </a:solidFill>
                  <a:latin typeface="Verdana" pitchFamily="34" charset="0"/>
                </a:endParaRPr>
              </a:p>
            </p:txBody>
          </p:sp>
          <p:sp>
            <p:nvSpPr>
              <p:cNvPr id="28" name="Freeform 25"/>
              <p:cNvSpPr>
                <a:spLocks noEditPoints="1"/>
              </p:cNvSpPr>
              <p:nvPr/>
            </p:nvSpPr>
            <p:spPr bwMode="auto">
              <a:xfrm>
                <a:off x="5572131" y="4286256"/>
                <a:ext cx="3647511" cy="857256"/>
              </a:xfrm>
              <a:custGeom>
                <a:avLst/>
                <a:gdLst>
                  <a:gd name="T0" fmla="*/ 0 w 4352"/>
                  <a:gd name="T1" fmla="*/ 2147483647 h 1360"/>
                  <a:gd name="T2" fmla="*/ 2147483647 w 4352"/>
                  <a:gd name="T3" fmla="*/ 0 h 1360"/>
                  <a:gd name="T4" fmla="*/ 2147483647 w 4352"/>
                  <a:gd name="T5" fmla="*/ 0 h 1360"/>
                  <a:gd name="T6" fmla="*/ 2147483647 w 4352"/>
                  <a:gd name="T7" fmla="*/ 2147483647 h 1360"/>
                  <a:gd name="T8" fmla="*/ 2147483647 w 4352"/>
                  <a:gd name="T9" fmla="*/ 2147483647 h 1360"/>
                  <a:gd name="T10" fmla="*/ 2147483647 w 4352"/>
                  <a:gd name="T11" fmla="*/ 2147483647 h 1360"/>
                  <a:gd name="T12" fmla="*/ 2147483647 w 4352"/>
                  <a:gd name="T13" fmla="*/ 2147483647 h 1360"/>
                  <a:gd name="T14" fmla="*/ 0 w 4352"/>
                  <a:gd name="T15" fmla="*/ 2147483647 h 1360"/>
                  <a:gd name="T16" fmla="*/ 0 w 4352"/>
                  <a:gd name="T17" fmla="*/ 2147483647 h 1360"/>
                  <a:gd name="T18" fmla="*/ 2147483647 w 4352"/>
                  <a:gd name="T19" fmla="*/ 2147483647 h 1360"/>
                  <a:gd name="T20" fmla="*/ 2147483647 w 4352"/>
                  <a:gd name="T21" fmla="*/ 2147483647 h 1360"/>
                  <a:gd name="T22" fmla="*/ 2147483647 w 4352"/>
                  <a:gd name="T23" fmla="*/ 2147483647 h 1360"/>
                  <a:gd name="T24" fmla="*/ 2147483647 w 4352"/>
                  <a:gd name="T25" fmla="*/ 2147483647 h 1360"/>
                  <a:gd name="T26" fmla="*/ 2147483647 w 4352"/>
                  <a:gd name="T27" fmla="*/ 2147483647 h 1360"/>
                  <a:gd name="T28" fmla="*/ 2147483647 w 4352"/>
                  <a:gd name="T29" fmla="*/ 2147483647 h 1360"/>
                  <a:gd name="T30" fmla="*/ 2147483647 w 4352"/>
                  <a:gd name="T31" fmla="*/ 2147483647 h 1360"/>
                  <a:gd name="T32" fmla="*/ 2147483647 w 4352"/>
                  <a:gd name="T33" fmla="*/ 2147483647 h 1360"/>
                  <a:gd name="T34" fmla="*/ 2147483647 w 4352"/>
                  <a:gd name="T35" fmla="*/ 2147483647 h 1360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352"/>
                  <a:gd name="T55" fmla="*/ 0 h 1360"/>
                  <a:gd name="T56" fmla="*/ 4352 w 4352"/>
                  <a:gd name="T57" fmla="*/ 1360 h 1360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352" h="1360">
                    <a:moveTo>
                      <a:pt x="0" y="8"/>
                    </a:moveTo>
                    <a:cubicBezTo>
                      <a:pt x="0" y="4"/>
                      <a:pt x="4" y="0"/>
                      <a:pt x="8" y="0"/>
                    </a:cubicBezTo>
                    <a:lnTo>
                      <a:pt x="4344" y="0"/>
                    </a:lnTo>
                    <a:cubicBezTo>
                      <a:pt x="4349" y="0"/>
                      <a:pt x="4352" y="4"/>
                      <a:pt x="4352" y="8"/>
                    </a:cubicBezTo>
                    <a:lnTo>
                      <a:pt x="4352" y="1352"/>
                    </a:lnTo>
                    <a:cubicBezTo>
                      <a:pt x="4352" y="1357"/>
                      <a:pt x="4349" y="1360"/>
                      <a:pt x="4344" y="1360"/>
                    </a:cubicBezTo>
                    <a:lnTo>
                      <a:pt x="8" y="1360"/>
                    </a:lnTo>
                    <a:cubicBezTo>
                      <a:pt x="4" y="1360"/>
                      <a:pt x="0" y="1357"/>
                      <a:pt x="0" y="1352"/>
                    </a:cubicBezTo>
                    <a:lnTo>
                      <a:pt x="0" y="8"/>
                    </a:lnTo>
                    <a:close/>
                    <a:moveTo>
                      <a:pt x="16" y="1352"/>
                    </a:moveTo>
                    <a:lnTo>
                      <a:pt x="8" y="1344"/>
                    </a:lnTo>
                    <a:lnTo>
                      <a:pt x="4344" y="1344"/>
                    </a:lnTo>
                    <a:lnTo>
                      <a:pt x="4336" y="1352"/>
                    </a:lnTo>
                    <a:lnTo>
                      <a:pt x="4336" y="8"/>
                    </a:lnTo>
                    <a:lnTo>
                      <a:pt x="4344" y="16"/>
                    </a:lnTo>
                    <a:lnTo>
                      <a:pt x="8" y="16"/>
                    </a:lnTo>
                    <a:lnTo>
                      <a:pt x="16" y="8"/>
                    </a:lnTo>
                    <a:lnTo>
                      <a:pt x="16" y="1352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3DD74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8F8F8"/>
                  </a:solidFill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24" name="Connettore 2 58"/>
            <p:cNvCxnSpPr>
              <a:cxnSpLocks noChangeShapeType="1"/>
              <a:endCxn id="22" idx="8"/>
            </p:cNvCxnSpPr>
            <p:nvPr/>
          </p:nvCxnSpPr>
          <p:spPr bwMode="auto">
            <a:xfrm rot="10800000" flipV="1">
              <a:off x="4837113" y="4665663"/>
              <a:ext cx="735012" cy="492125"/>
            </a:xfrm>
            <a:prstGeom prst="straightConnector1">
              <a:avLst/>
            </a:prstGeom>
            <a:noFill/>
            <a:ln w="19050" algn="ctr">
              <a:solidFill>
                <a:srgbClr val="3DD74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Figura a mano libera 53"/>
            <p:cNvSpPr>
              <a:spLocks noChangeArrowheads="1"/>
            </p:cNvSpPr>
            <p:nvPr/>
          </p:nvSpPr>
          <p:spPr bwMode="auto">
            <a:xfrm>
              <a:off x="1771650" y="4541838"/>
              <a:ext cx="3063875" cy="757237"/>
            </a:xfrm>
            <a:custGeom>
              <a:avLst/>
              <a:gdLst>
                <a:gd name="T0" fmla="*/ 0 w 3068053"/>
                <a:gd name="T1" fmla="*/ 698058 h 727912"/>
                <a:gd name="T2" fmla="*/ 339082 w 3068053"/>
                <a:gd name="T3" fmla="*/ 628639 h 727912"/>
                <a:gd name="T4" fmla="*/ 581283 w 3068053"/>
                <a:gd name="T5" fmla="*/ 269968 h 727912"/>
                <a:gd name="T6" fmla="*/ 799253 w 3068053"/>
                <a:gd name="T7" fmla="*/ 84848 h 727912"/>
                <a:gd name="T8" fmla="*/ 1005124 w 3068053"/>
                <a:gd name="T9" fmla="*/ 3855 h 727912"/>
                <a:gd name="T10" fmla="*/ 1368427 w 3068053"/>
                <a:gd name="T11" fmla="*/ 107988 h 727912"/>
                <a:gd name="T12" fmla="*/ 1719611 w 3068053"/>
                <a:gd name="T13" fmla="*/ 293110 h 727912"/>
                <a:gd name="T14" fmla="*/ 2300879 w 3068053"/>
                <a:gd name="T15" fmla="*/ 501366 h 727912"/>
                <a:gd name="T16" fmla="*/ 3088019 w 3068053"/>
                <a:gd name="T17" fmla="*/ 570790 h 72791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68053"/>
                <a:gd name="T28" fmla="*/ 0 h 727912"/>
                <a:gd name="T29" fmla="*/ 3068053 w 3068053"/>
                <a:gd name="T30" fmla="*/ 727912 h 727912"/>
                <a:gd name="connsiteX0" fmla="*/ 0 w 3068053"/>
                <a:gd name="connsiteY0" fmla="*/ 769905 h 770136"/>
                <a:gd name="connsiteX1" fmla="*/ 336884 w 3068053"/>
                <a:gd name="connsiteY1" fmla="*/ 697716 h 770136"/>
                <a:gd name="connsiteX2" fmla="*/ 577516 w 3068053"/>
                <a:gd name="connsiteY2" fmla="*/ 324737 h 770136"/>
                <a:gd name="connsiteX3" fmla="*/ 794084 w 3068053"/>
                <a:gd name="connsiteY3" fmla="*/ 132231 h 770136"/>
                <a:gd name="connsiteX4" fmla="*/ 998621 w 3068053"/>
                <a:gd name="connsiteY4" fmla="*/ 48010 h 770136"/>
                <a:gd name="connsiteX5" fmla="*/ 1436744 w 3068053"/>
                <a:gd name="connsiteY5" fmla="*/ 19571 h 770136"/>
                <a:gd name="connsiteX6" fmla="*/ 1708484 w 3068053"/>
                <a:gd name="connsiteY6" fmla="*/ 348800 h 770136"/>
                <a:gd name="connsiteX7" fmla="*/ 2286000 w 3068053"/>
                <a:gd name="connsiteY7" fmla="*/ 565368 h 770136"/>
                <a:gd name="connsiteX8" fmla="*/ 3068053 w 3068053"/>
                <a:gd name="connsiteY8" fmla="*/ 637558 h 770136"/>
                <a:gd name="connsiteX0" fmla="*/ 0 w 3068053"/>
                <a:gd name="connsiteY0" fmla="*/ 752494 h 752725"/>
                <a:gd name="connsiteX1" fmla="*/ 336884 w 3068053"/>
                <a:gd name="connsiteY1" fmla="*/ 680305 h 752725"/>
                <a:gd name="connsiteX2" fmla="*/ 577516 w 3068053"/>
                <a:gd name="connsiteY2" fmla="*/ 307326 h 752725"/>
                <a:gd name="connsiteX3" fmla="*/ 794084 w 3068053"/>
                <a:gd name="connsiteY3" fmla="*/ 114820 h 752725"/>
                <a:gd name="connsiteX4" fmla="*/ 998621 w 3068053"/>
                <a:gd name="connsiteY4" fmla="*/ 30599 h 752725"/>
                <a:gd name="connsiteX5" fmla="*/ 1436744 w 3068053"/>
                <a:gd name="connsiteY5" fmla="*/ 2160 h 752725"/>
                <a:gd name="connsiteX6" fmla="*/ 1898454 w 3068053"/>
                <a:gd name="connsiteY6" fmla="*/ 81720 h 752725"/>
                <a:gd name="connsiteX7" fmla="*/ 2286000 w 3068053"/>
                <a:gd name="connsiteY7" fmla="*/ 547957 h 752725"/>
                <a:gd name="connsiteX8" fmla="*/ 3068053 w 3068053"/>
                <a:gd name="connsiteY8" fmla="*/ 620147 h 752725"/>
                <a:gd name="connsiteX0" fmla="*/ 0 w 3068053"/>
                <a:gd name="connsiteY0" fmla="*/ 752494 h 752725"/>
                <a:gd name="connsiteX1" fmla="*/ 336884 w 3068053"/>
                <a:gd name="connsiteY1" fmla="*/ 680305 h 752725"/>
                <a:gd name="connsiteX2" fmla="*/ 577516 w 3068053"/>
                <a:gd name="connsiteY2" fmla="*/ 307326 h 752725"/>
                <a:gd name="connsiteX3" fmla="*/ 794084 w 3068053"/>
                <a:gd name="connsiteY3" fmla="*/ 114820 h 752725"/>
                <a:gd name="connsiteX4" fmla="*/ 998621 w 3068053"/>
                <a:gd name="connsiteY4" fmla="*/ 30599 h 752725"/>
                <a:gd name="connsiteX5" fmla="*/ 1436744 w 3068053"/>
                <a:gd name="connsiteY5" fmla="*/ 2160 h 752725"/>
                <a:gd name="connsiteX6" fmla="*/ 1898454 w 3068053"/>
                <a:gd name="connsiteY6" fmla="*/ 81720 h 752725"/>
                <a:gd name="connsiteX7" fmla="*/ 2286000 w 3068053"/>
                <a:gd name="connsiteY7" fmla="*/ 547957 h 752725"/>
                <a:gd name="connsiteX8" fmla="*/ 3068053 w 3068053"/>
                <a:gd name="connsiteY8" fmla="*/ 620147 h 752725"/>
                <a:gd name="connsiteX0" fmla="*/ 0 w 3068053"/>
                <a:gd name="connsiteY0" fmla="*/ 752494 h 752725"/>
                <a:gd name="connsiteX1" fmla="*/ 336884 w 3068053"/>
                <a:gd name="connsiteY1" fmla="*/ 680305 h 752725"/>
                <a:gd name="connsiteX2" fmla="*/ 577516 w 3068053"/>
                <a:gd name="connsiteY2" fmla="*/ 307326 h 752725"/>
                <a:gd name="connsiteX3" fmla="*/ 794084 w 3068053"/>
                <a:gd name="connsiteY3" fmla="*/ 114820 h 752725"/>
                <a:gd name="connsiteX4" fmla="*/ 998621 w 3068053"/>
                <a:gd name="connsiteY4" fmla="*/ 30599 h 752725"/>
                <a:gd name="connsiteX5" fmla="*/ 1436744 w 3068053"/>
                <a:gd name="connsiteY5" fmla="*/ 2160 h 752725"/>
                <a:gd name="connsiteX6" fmla="*/ 1898454 w 3068053"/>
                <a:gd name="connsiteY6" fmla="*/ 81720 h 752725"/>
                <a:gd name="connsiteX7" fmla="*/ 2428477 w 3068053"/>
                <a:gd name="connsiteY7" fmla="*/ 179398 h 752725"/>
                <a:gd name="connsiteX8" fmla="*/ 3068053 w 3068053"/>
                <a:gd name="connsiteY8" fmla="*/ 620147 h 752725"/>
                <a:gd name="connsiteX0" fmla="*/ 0 w 3073989"/>
                <a:gd name="connsiteY0" fmla="*/ 752494 h 752725"/>
                <a:gd name="connsiteX1" fmla="*/ 336884 w 3073989"/>
                <a:gd name="connsiteY1" fmla="*/ 680305 h 752725"/>
                <a:gd name="connsiteX2" fmla="*/ 577516 w 3073989"/>
                <a:gd name="connsiteY2" fmla="*/ 307326 h 752725"/>
                <a:gd name="connsiteX3" fmla="*/ 794084 w 3073989"/>
                <a:gd name="connsiteY3" fmla="*/ 114820 h 752725"/>
                <a:gd name="connsiteX4" fmla="*/ 998621 w 3073989"/>
                <a:gd name="connsiteY4" fmla="*/ 30599 h 752725"/>
                <a:gd name="connsiteX5" fmla="*/ 1436744 w 3073989"/>
                <a:gd name="connsiteY5" fmla="*/ 2160 h 752725"/>
                <a:gd name="connsiteX6" fmla="*/ 1898454 w 3073989"/>
                <a:gd name="connsiteY6" fmla="*/ 81720 h 752725"/>
                <a:gd name="connsiteX7" fmla="*/ 2428477 w 3073989"/>
                <a:gd name="connsiteY7" fmla="*/ 179398 h 752725"/>
                <a:gd name="connsiteX8" fmla="*/ 3073989 w 3073989"/>
                <a:gd name="connsiteY8" fmla="*/ 281312 h 752725"/>
                <a:gd name="connsiteX0" fmla="*/ 0 w 3062116"/>
                <a:gd name="connsiteY0" fmla="*/ 752494 h 752725"/>
                <a:gd name="connsiteX1" fmla="*/ 336884 w 3062116"/>
                <a:gd name="connsiteY1" fmla="*/ 680305 h 752725"/>
                <a:gd name="connsiteX2" fmla="*/ 577516 w 3062116"/>
                <a:gd name="connsiteY2" fmla="*/ 307326 h 752725"/>
                <a:gd name="connsiteX3" fmla="*/ 794084 w 3062116"/>
                <a:gd name="connsiteY3" fmla="*/ 114820 h 752725"/>
                <a:gd name="connsiteX4" fmla="*/ 998621 w 3062116"/>
                <a:gd name="connsiteY4" fmla="*/ 30599 h 752725"/>
                <a:gd name="connsiteX5" fmla="*/ 1436744 w 3062116"/>
                <a:gd name="connsiteY5" fmla="*/ 2160 h 752725"/>
                <a:gd name="connsiteX6" fmla="*/ 1898454 w 3062116"/>
                <a:gd name="connsiteY6" fmla="*/ 81720 h 752725"/>
                <a:gd name="connsiteX7" fmla="*/ 2428477 w 3062116"/>
                <a:gd name="connsiteY7" fmla="*/ 179398 h 752725"/>
                <a:gd name="connsiteX8" fmla="*/ 3062116 w 3062116"/>
                <a:gd name="connsiteY8" fmla="*/ 299145 h 752725"/>
                <a:gd name="connsiteX0" fmla="*/ 0 w 3062116"/>
                <a:gd name="connsiteY0" fmla="*/ 752494 h 752725"/>
                <a:gd name="connsiteX1" fmla="*/ 336884 w 3062116"/>
                <a:gd name="connsiteY1" fmla="*/ 680305 h 752725"/>
                <a:gd name="connsiteX2" fmla="*/ 577516 w 3062116"/>
                <a:gd name="connsiteY2" fmla="*/ 307326 h 752725"/>
                <a:gd name="connsiteX3" fmla="*/ 794084 w 3062116"/>
                <a:gd name="connsiteY3" fmla="*/ 114820 h 752725"/>
                <a:gd name="connsiteX4" fmla="*/ 998621 w 3062116"/>
                <a:gd name="connsiteY4" fmla="*/ 30599 h 752725"/>
                <a:gd name="connsiteX5" fmla="*/ 1436744 w 3062116"/>
                <a:gd name="connsiteY5" fmla="*/ 2160 h 752725"/>
                <a:gd name="connsiteX6" fmla="*/ 1898454 w 3062116"/>
                <a:gd name="connsiteY6" fmla="*/ 81720 h 752725"/>
                <a:gd name="connsiteX7" fmla="*/ 2428477 w 3062116"/>
                <a:gd name="connsiteY7" fmla="*/ 179398 h 752725"/>
                <a:gd name="connsiteX8" fmla="*/ 3062116 w 3062116"/>
                <a:gd name="connsiteY8" fmla="*/ 299145 h 752725"/>
                <a:gd name="connsiteX0" fmla="*/ 0 w 3062116"/>
                <a:gd name="connsiteY0" fmla="*/ 752289 h 752520"/>
                <a:gd name="connsiteX1" fmla="*/ 336884 w 3062116"/>
                <a:gd name="connsiteY1" fmla="*/ 680100 h 752520"/>
                <a:gd name="connsiteX2" fmla="*/ 577516 w 3062116"/>
                <a:gd name="connsiteY2" fmla="*/ 307121 h 752520"/>
                <a:gd name="connsiteX3" fmla="*/ 770337 w 3062116"/>
                <a:gd name="connsiteY3" fmla="*/ 96782 h 752520"/>
                <a:gd name="connsiteX4" fmla="*/ 998621 w 3062116"/>
                <a:gd name="connsiteY4" fmla="*/ 30394 h 752520"/>
                <a:gd name="connsiteX5" fmla="*/ 1436744 w 3062116"/>
                <a:gd name="connsiteY5" fmla="*/ 1955 h 752520"/>
                <a:gd name="connsiteX6" fmla="*/ 1898454 w 3062116"/>
                <a:gd name="connsiteY6" fmla="*/ 81515 h 752520"/>
                <a:gd name="connsiteX7" fmla="*/ 2428477 w 3062116"/>
                <a:gd name="connsiteY7" fmla="*/ 179193 h 752520"/>
                <a:gd name="connsiteX8" fmla="*/ 3062116 w 3062116"/>
                <a:gd name="connsiteY8" fmla="*/ 298940 h 752520"/>
                <a:gd name="connsiteX0" fmla="*/ 0 w 3062116"/>
                <a:gd name="connsiteY0" fmla="*/ 758730 h 758961"/>
                <a:gd name="connsiteX1" fmla="*/ 336884 w 3062116"/>
                <a:gd name="connsiteY1" fmla="*/ 686541 h 758961"/>
                <a:gd name="connsiteX2" fmla="*/ 577516 w 3062116"/>
                <a:gd name="connsiteY2" fmla="*/ 313562 h 758961"/>
                <a:gd name="connsiteX3" fmla="*/ 770337 w 3062116"/>
                <a:gd name="connsiteY3" fmla="*/ 103223 h 758961"/>
                <a:gd name="connsiteX4" fmla="*/ 1040178 w 3062116"/>
                <a:gd name="connsiteY4" fmla="*/ 13058 h 758961"/>
                <a:gd name="connsiteX5" fmla="*/ 1436744 w 3062116"/>
                <a:gd name="connsiteY5" fmla="*/ 8396 h 758961"/>
                <a:gd name="connsiteX6" fmla="*/ 1898454 w 3062116"/>
                <a:gd name="connsiteY6" fmla="*/ 87956 h 758961"/>
                <a:gd name="connsiteX7" fmla="*/ 2428477 w 3062116"/>
                <a:gd name="connsiteY7" fmla="*/ 185634 h 758961"/>
                <a:gd name="connsiteX8" fmla="*/ 3062116 w 3062116"/>
                <a:gd name="connsiteY8" fmla="*/ 305381 h 758961"/>
                <a:gd name="connsiteX0" fmla="*/ 0 w 3062116"/>
                <a:gd name="connsiteY0" fmla="*/ 758730 h 759045"/>
                <a:gd name="connsiteX1" fmla="*/ 336884 w 3062116"/>
                <a:gd name="connsiteY1" fmla="*/ 686541 h 759045"/>
                <a:gd name="connsiteX2" fmla="*/ 559706 w 3062116"/>
                <a:gd name="connsiteY2" fmla="*/ 301673 h 759045"/>
                <a:gd name="connsiteX3" fmla="*/ 770337 w 3062116"/>
                <a:gd name="connsiteY3" fmla="*/ 103223 h 759045"/>
                <a:gd name="connsiteX4" fmla="*/ 1040178 w 3062116"/>
                <a:gd name="connsiteY4" fmla="*/ 13058 h 759045"/>
                <a:gd name="connsiteX5" fmla="*/ 1436744 w 3062116"/>
                <a:gd name="connsiteY5" fmla="*/ 8396 h 759045"/>
                <a:gd name="connsiteX6" fmla="*/ 1898454 w 3062116"/>
                <a:gd name="connsiteY6" fmla="*/ 87956 h 759045"/>
                <a:gd name="connsiteX7" fmla="*/ 2428477 w 3062116"/>
                <a:gd name="connsiteY7" fmla="*/ 185634 h 759045"/>
                <a:gd name="connsiteX8" fmla="*/ 3062116 w 3062116"/>
                <a:gd name="connsiteY8" fmla="*/ 305381 h 759045"/>
                <a:gd name="connsiteX0" fmla="*/ 0 w 3062116"/>
                <a:gd name="connsiteY0" fmla="*/ 758730 h 758749"/>
                <a:gd name="connsiteX1" fmla="*/ 342820 w 3062116"/>
                <a:gd name="connsiteY1" fmla="*/ 644929 h 758749"/>
                <a:gd name="connsiteX2" fmla="*/ 559706 w 3062116"/>
                <a:gd name="connsiteY2" fmla="*/ 301673 h 758749"/>
                <a:gd name="connsiteX3" fmla="*/ 770337 w 3062116"/>
                <a:gd name="connsiteY3" fmla="*/ 103223 h 758749"/>
                <a:gd name="connsiteX4" fmla="*/ 1040178 w 3062116"/>
                <a:gd name="connsiteY4" fmla="*/ 13058 h 758749"/>
                <a:gd name="connsiteX5" fmla="*/ 1436744 w 3062116"/>
                <a:gd name="connsiteY5" fmla="*/ 8396 h 758749"/>
                <a:gd name="connsiteX6" fmla="*/ 1898454 w 3062116"/>
                <a:gd name="connsiteY6" fmla="*/ 87956 h 758749"/>
                <a:gd name="connsiteX7" fmla="*/ 2428477 w 3062116"/>
                <a:gd name="connsiteY7" fmla="*/ 185634 h 758749"/>
                <a:gd name="connsiteX8" fmla="*/ 3062116 w 3062116"/>
                <a:gd name="connsiteY8" fmla="*/ 305381 h 758749"/>
                <a:gd name="connsiteX0" fmla="*/ 0 w 3062116"/>
                <a:gd name="connsiteY0" fmla="*/ 758730 h 758752"/>
                <a:gd name="connsiteX1" fmla="*/ 342820 w 3062116"/>
                <a:gd name="connsiteY1" fmla="*/ 644929 h 758752"/>
                <a:gd name="connsiteX2" fmla="*/ 559706 w 3062116"/>
                <a:gd name="connsiteY2" fmla="*/ 301673 h 758752"/>
                <a:gd name="connsiteX3" fmla="*/ 770337 w 3062116"/>
                <a:gd name="connsiteY3" fmla="*/ 103223 h 758752"/>
                <a:gd name="connsiteX4" fmla="*/ 1040178 w 3062116"/>
                <a:gd name="connsiteY4" fmla="*/ 13058 h 758752"/>
                <a:gd name="connsiteX5" fmla="*/ 1436744 w 3062116"/>
                <a:gd name="connsiteY5" fmla="*/ 8396 h 758752"/>
                <a:gd name="connsiteX6" fmla="*/ 1898454 w 3062116"/>
                <a:gd name="connsiteY6" fmla="*/ 87956 h 758752"/>
                <a:gd name="connsiteX7" fmla="*/ 2428477 w 3062116"/>
                <a:gd name="connsiteY7" fmla="*/ 185634 h 758752"/>
                <a:gd name="connsiteX8" fmla="*/ 3062116 w 3062116"/>
                <a:gd name="connsiteY8" fmla="*/ 305381 h 758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62116" h="758752">
                  <a:moveTo>
                    <a:pt x="0" y="758730"/>
                  </a:moveTo>
                  <a:cubicBezTo>
                    <a:pt x="120316" y="759733"/>
                    <a:pt x="261409" y="727049"/>
                    <a:pt x="342820" y="644929"/>
                  </a:cubicBezTo>
                  <a:cubicBezTo>
                    <a:pt x="424231" y="562809"/>
                    <a:pt x="488453" y="391957"/>
                    <a:pt x="559706" y="301673"/>
                  </a:cubicBezTo>
                  <a:cubicBezTo>
                    <a:pt x="630959" y="211389"/>
                    <a:pt x="690258" y="151325"/>
                    <a:pt x="770337" y="103223"/>
                  </a:cubicBezTo>
                  <a:cubicBezTo>
                    <a:pt x="850416" y="55121"/>
                    <a:pt x="929110" y="28863"/>
                    <a:pt x="1040178" y="13058"/>
                  </a:cubicBezTo>
                  <a:cubicBezTo>
                    <a:pt x="1151246" y="-2747"/>
                    <a:pt x="1293698" y="-4087"/>
                    <a:pt x="1436744" y="8396"/>
                  </a:cubicBezTo>
                  <a:cubicBezTo>
                    <a:pt x="1579790" y="20879"/>
                    <a:pt x="1733165" y="58416"/>
                    <a:pt x="1898454" y="87956"/>
                  </a:cubicBezTo>
                  <a:cubicBezTo>
                    <a:pt x="2063743" y="117496"/>
                    <a:pt x="2201882" y="137508"/>
                    <a:pt x="2428477" y="185634"/>
                  </a:cubicBezTo>
                  <a:cubicBezTo>
                    <a:pt x="2655072" y="233760"/>
                    <a:pt x="2877632" y="263627"/>
                    <a:pt x="3062116" y="305381"/>
                  </a:cubicBezTo>
                </a:path>
              </a:pathLst>
            </a:custGeom>
            <a:noFill/>
            <a:ln w="28575" algn="ctr">
              <a:solidFill>
                <a:srgbClr val="3DD74C"/>
              </a:solidFill>
              <a:prstDash val="solid"/>
              <a:round/>
              <a:headEnd/>
              <a:tailEnd/>
            </a:ln>
            <a:effectLst>
              <a:outerShdw blurRad="50800" dist="25400" dir="2700000" algn="tl" rotWithShape="0">
                <a:prstClr val="black">
                  <a:alpha val="50000"/>
                </a:prstClr>
              </a:outerShdw>
            </a:effectLst>
            <a:extLst/>
          </p:spPr>
          <p:txBody>
            <a:bodyPr>
              <a:spAutoFit/>
            </a:bodyPr>
            <a:lstStyle/>
            <a:p>
              <a:pPr fontAlgn="base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86C0CE"/>
                </a:buClr>
                <a:buSzPct val="70000"/>
                <a:buFont typeface="Wingdings" pitchFamily="2" charset="2"/>
                <a:buNone/>
                <a:defRPr/>
              </a:pPr>
              <a:endParaRPr lang="it-IT" sz="20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34" name="CasellaDiTesto 33"/>
          <p:cNvSpPr txBox="1"/>
          <p:nvPr/>
        </p:nvSpPr>
        <p:spPr>
          <a:xfrm>
            <a:off x="107504" y="2132856"/>
            <a:ext cx="88773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/>
            </a:pPr>
            <a:r>
              <a:rPr lang="it-IT" b="1" dirty="0">
                <a:solidFill>
                  <a:srgbClr val="FF0000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Obiettivi: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  <a:defRPr/>
            </a:pPr>
            <a:r>
              <a:rPr lang="it-IT" b="1" dirty="0">
                <a:solidFill>
                  <a:srgbClr val="FF0000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ridurre portate e volumi </a:t>
            </a:r>
            <a:r>
              <a:rPr lang="it-IT" dirty="0">
                <a:solidFill>
                  <a:prstClr val="black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dei deflussi meteorici drenati dalle superfici urbanizzate</a:t>
            </a:r>
          </a:p>
          <a:p>
            <a:pPr marL="285750" lvl="1" indent="-28575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itchFamily="2" charset="2"/>
              <a:buChar char="§"/>
              <a:defRPr/>
            </a:pPr>
            <a:r>
              <a:rPr lang="it-IT" b="1" dirty="0">
                <a:solidFill>
                  <a:srgbClr val="FF0000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ridurre</a:t>
            </a:r>
            <a:r>
              <a:rPr lang="it-IT" dirty="0">
                <a:solidFill>
                  <a:prstClr val="black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il carico inquinante </a:t>
            </a:r>
            <a:r>
              <a:rPr lang="it-IT" dirty="0">
                <a:solidFill>
                  <a:prstClr val="black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globale immesso nei </a:t>
            </a:r>
            <a:r>
              <a:rPr lang="it-IT" dirty="0" smtClean="0">
                <a:solidFill>
                  <a:prstClr val="black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ricettori in tempo piovoso per effetto della riduzione delle acque </a:t>
            </a:r>
            <a:r>
              <a:rPr lang="it-IT" dirty="0">
                <a:solidFill>
                  <a:prstClr val="black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meteoriche di </a:t>
            </a:r>
            <a:r>
              <a:rPr lang="it-IT" dirty="0" smtClean="0">
                <a:solidFill>
                  <a:prstClr val="black"/>
                </a:solidFill>
                <a:latin typeface="Miriam" panose="020B0502050101010101" pitchFamily="34" charset="-79"/>
                <a:cs typeface="Miriam" panose="020B0502050101010101" pitchFamily="34" charset="-79"/>
              </a:rPr>
              <a:t>dilavamento.</a:t>
            </a:r>
            <a:endParaRPr lang="it-IT" dirty="0">
              <a:solidFill>
                <a:prstClr val="black"/>
              </a:solidFill>
              <a:latin typeface="Miriam" panose="020B0502050101010101" pitchFamily="34" charset="-79"/>
              <a:cs typeface="Miriam" panose="020B0502050101010101" pitchFamily="34" charset="-79"/>
            </a:endParaRPr>
          </a:p>
        </p:txBody>
      </p:sp>
      <p:sp>
        <p:nvSpPr>
          <p:cNvPr id="37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CasellaDiTesto 42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83696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229578" y="1259468"/>
            <a:ext cx="6684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  <a:tabLst>
                <a:tab pos="441325" algn="l"/>
              </a:tabLst>
            </a:pPr>
            <a:r>
              <a:rPr lang="it-IT" dirty="0">
                <a:solidFill>
                  <a:prstClr val="black"/>
                </a:solidFill>
              </a:rPr>
              <a:t>Schemi esemplificativi delle misure di </a:t>
            </a:r>
            <a:r>
              <a:rPr lang="it-IT" dirty="0" smtClean="0">
                <a:solidFill>
                  <a:prstClr val="black"/>
                </a:solidFill>
              </a:rPr>
              <a:t>invarianza </a:t>
            </a:r>
            <a:r>
              <a:rPr lang="it-IT" dirty="0">
                <a:solidFill>
                  <a:prstClr val="black"/>
                </a:solidFill>
              </a:rPr>
              <a:t>idrologica e </a:t>
            </a:r>
            <a:r>
              <a:rPr lang="it-IT" dirty="0" smtClean="0">
                <a:solidFill>
                  <a:prstClr val="black"/>
                </a:solidFill>
              </a:rPr>
              <a:t>idraulica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647565" y="1844824"/>
            <a:ext cx="7452827" cy="4973488"/>
            <a:chOff x="-415635" y="1040533"/>
            <a:chExt cx="9559636" cy="5992739"/>
          </a:xfrm>
        </p:grpSpPr>
        <p:sp>
          <p:nvSpPr>
            <p:cNvPr id="7" name="Figura a mano libera 6"/>
            <p:cNvSpPr/>
            <p:nvPr/>
          </p:nvSpPr>
          <p:spPr>
            <a:xfrm>
              <a:off x="5342663" y="1082227"/>
              <a:ext cx="2027463" cy="5501413"/>
            </a:xfrm>
            <a:custGeom>
              <a:avLst/>
              <a:gdLst>
                <a:gd name="connsiteX0" fmla="*/ 479149 w 760347"/>
                <a:gd name="connsiteY0" fmla="*/ 0 h 5227093"/>
                <a:gd name="connsiteX1" fmla="*/ 1477 w 760347"/>
                <a:gd name="connsiteY1" fmla="*/ 559559 h 5227093"/>
                <a:gd name="connsiteX2" fmla="*/ 342671 w 760347"/>
                <a:gd name="connsiteY2" fmla="*/ 1050878 h 5227093"/>
                <a:gd name="connsiteX3" fmla="*/ 711161 w 760347"/>
                <a:gd name="connsiteY3" fmla="*/ 1460311 h 5227093"/>
                <a:gd name="connsiteX4" fmla="*/ 670218 w 760347"/>
                <a:gd name="connsiteY4" fmla="*/ 2197290 h 5227093"/>
                <a:gd name="connsiteX5" fmla="*/ 383615 w 760347"/>
                <a:gd name="connsiteY5" fmla="*/ 2565779 h 5227093"/>
                <a:gd name="connsiteX6" fmla="*/ 97012 w 760347"/>
                <a:gd name="connsiteY6" fmla="*/ 3125338 h 5227093"/>
                <a:gd name="connsiteX7" fmla="*/ 369967 w 760347"/>
                <a:gd name="connsiteY7" fmla="*/ 3657600 h 5227093"/>
                <a:gd name="connsiteX8" fmla="*/ 683865 w 760347"/>
                <a:gd name="connsiteY8" fmla="*/ 4135272 h 5227093"/>
                <a:gd name="connsiteX9" fmla="*/ 738456 w 760347"/>
                <a:gd name="connsiteY9" fmla="*/ 4735773 h 5227093"/>
                <a:gd name="connsiteX10" fmla="*/ 383615 w 760347"/>
                <a:gd name="connsiteY10" fmla="*/ 5227093 h 5227093"/>
                <a:gd name="connsiteX0" fmla="*/ 633268 w 894638"/>
                <a:gd name="connsiteY0" fmla="*/ 0 h 5227093"/>
                <a:gd name="connsiteX1" fmla="*/ 155596 w 894638"/>
                <a:gd name="connsiteY1" fmla="*/ 559559 h 5227093"/>
                <a:gd name="connsiteX2" fmla="*/ 496790 w 894638"/>
                <a:gd name="connsiteY2" fmla="*/ 1050878 h 5227093"/>
                <a:gd name="connsiteX3" fmla="*/ 865280 w 894638"/>
                <a:gd name="connsiteY3" fmla="*/ 1460311 h 5227093"/>
                <a:gd name="connsiteX4" fmla="*/ 824337 w 894638"/>
                <a:gd name="connsiteY4" fmla="*/ 2197290 h 5227093"/>
                <a:gd name="connsiteX5" fmla="*/ 537734 w 894638"/>
                <a:gd name="connsiteY5" fmla="*/ 2565779 h 5227093"/>
                <a:gd name="connsiteX6" fmla="*/ 251131 w 894638"/>
                <a:gd name="connsiteY6" fmla="*/ 3125338 h 5227093"/>
                <a:gd name="connsiteX7" fmla="*/ 524086 w 894638"/>
                <a:gd name="connsiteY7" fmla="*/ 3657600 h 5227093"/>
                <a:gd name="connsiteX8" fmla="*/ 4864 w 894638"/>
                <a:gd name="connsiteY8" fmla="*/ 4094632 h 5227093"/>
                <a:gd name="connsiteX9" fmla="*/ 892575 w 894638"/>
                <a:gd name="connsiteY9" fmla="*/ 4735773 h 5227093"/>
                <a:gd name="connsiteX10" fmla="*/ 537734 w 894638"/>
                <a:gd name="connsiteY10" fmla="*/ 5227093 h 5227093"/>
                <a:gd name="connsiteX0" fmla="*/ 839895 w 1097686"/>
                <a:gd name="connsiteY0" fmla="*/ 0 h 5227093"/>
                <a:gd name="connsiteX1" fmla="*/ 362223 w 1097686"/>
                <a:gd name="connsiteY1" fmla="*/ 559559 h 5227093"/>
                <a:gd name="connsiteX2" fmla="*/ 703417 w 1097686"/>
                <a:gd name="connsiteY2" fmla="*/ 1050878 h 5227093"/>
                <a:gd name="connsiteX3" fmla="*/ 1071907 w 1097686"/>
                <a:gd name="connsiteY3" fmla="*/ 1460311 h 5227093"/>
                <a:gd name="connsiteX4" fmla="*/ 1030964 w 1097686"/>
                <a:gd name="connsiteY4" fmla="*/ 2197290 h 5227093"/>
                <a:gd name="connsiteX5" fmla="*/ 744361 w 1097686"/>
                <a:gd name="connsiteY5" fmla="*/ 2565779 h 5227093"/>
                <a:gd name="connsiteX6" fmla="*/ 457758 w 1097686"/>
                <a:gd name="connsiteY6" fmla="*/ 3125338 h 5227093"/>
                <a:gd name="connsiteX7" fmla="*/ 730713 w 1097686"/>
                <a:gd name="connsiteY7" fmla="*/ 3657600 h 5227093"/>
                <a:gd name="connsiteX8" fmla="*/ 211491 w 1097686"/>
                <a:gd name="connsiteY8" fmla="*/ 4094632 h 5227093"/>
                <a:gd name="connsiteX9" fmla="*/ 1922 w 1097686"/>
                <a:gd name="connsiteY9" fmla="*/ 4837373 h 5227093"/>
                <a:gd name="connsiteX10" fmla="*/ 744361 w 1097686"/>
                <a:gd name="connsiteY10" fmla="*/ 5227093 h 5227093"/>
                <a:gd name="connsiteX0" fmla="*/ 956052 w 1213843"/>
                <a:gd name="connsiteY0" fmla="*/ 0 h 5227093"/>
                <a:gd name="connsiteX1" fmla="*/ 478380 w 1213843"/>
                <a:gd name="connsiteY1" fmla="*/ 559559 h 5227093"/>
                <a:gd name="connsiteX2" fmla="*/ 819574 w 1213843"/>
                <a:gd name="connsiteY2" fmla="*/ 1050878 h 5227093"/>
                <a:gd name="connsiteX3" fmla="*/ 1188064 w 1213843"/>
                <a:gd name="connsiteY3" fmla="*/ 1460311 h 5227093"/>
                <a:gd name="connsiteX4" fmla="*/ 1147121 w 1213843"/>
                <a:gd name="connsiteY4" fmla="*/ 2197290 h 5227093"/>
                <a:gd name="connsiteX5" fmla="*/ 860518 w 1213843"/>
                <a:gd name="connsiteY5" fmla="*/ 2565779 h 5227093"/>
                <a:gd name="connsiteX6" fmla="*/ 573915 w 1213843"/>
                <a:gd name="connsiteY6" fmla="*/ 3125338 h 5227093"/>
                <a:gd name="connsiteX7" fmla="*/ 846870 w 1213843"/>
                <a:gd name="connsiteY7" fmla="*/ 3657600 h 5227093"/>
                <a:gd name="connsiteX8" fmla="*/ 33008 w 1213843"/>
                <a:gd name="connsiteY8" fmla="*/ 3921912 h 5227093"/>
                <a:gd name="connsiteX9" fmla="*/ 118079 w 1213843"/>
                <a:gd name="connsiteY9" fmla="*/ 4837373 h 5227093"/>
                <a:gd name="connsiteX10" fmla="*/ 860518 w 1213843"/>
                <a:gd name="connsiteY10" fmla="*/ 5227093 h 5227093"/>
                <a:gd name="connsiteX0" fmla="*/ 956052 w 1213843"/>
                <a:gd name="connsiteY0" fmla="*/ 0 h 5501413"/>
                <a:gd name="connsiteX1" fmla="*/ 478380 w 1213843"/>
                <a:gd name="connsiteY1" fmla="*/ 559559 h 5501413"/>
                <a:gd name="connsiteX2" fmla="*/ 819574 w 1213843"/>
                <a:gd name="connsiteY2" fmla="*/ 1050878 h 5501413"/>
                <a:gd name="connsiteX3" fmla="*/ 1188064 w 1213843"/>
                <a:gd name="connsiteY3" fmla="*/ 1460311 h 5501413"/>
                <a:gd name="connsiteX4" fmla="*/ 1147121 w 1213843"/>
                <a:gd name="connsiteY4" fmla="*/ 2197290 h 5501413"/>
                <a:gd name="connsiteX5" fmla="*/ 860518 w 1213843"/>
                <a:gd name="connsiteY5" fmla="*/ 2565779 h 5501413"/>
                <a:gd name="connsiteX6" fmla="*/ 573915 w 1213843"/>
                <a:gd name="connsiteY6" fmla="*/ 3125338 h 5501413"/>
                <a:gd name="connsiteX7" fmla="*/ 846870 w 1213843"/>
                <a:gd name="connsiteY7" fmla="*/ 3657600 h 5501413"/>
                <a:gd name="connsiteX8" fmla="*/ 33008 w 1213843"/>
                <a:gd name="connsiteY8" fmla="*/ 3921912 h 5501413"/>
                <a:gd name="connsiteX9" fmla="*/ 118079 w 1213843"/>
                <a:gd name="connsiteY9" fmla="*/ 4837373 h 5501413"/>
                <a:gd name="connsiteX10" fmla="*/ 1104358 w 1213843"/>
                <a:gd name="connsiteY10" fmla="*/ 5501413 h 5501413"/>
                <a:gd name="connsiteX0" fmla="*/ 984703 w 1242494"/>
                <a:gd name="connsiteY0" fmla="*/ 0 h 5501413"/>
                <a:gd name="connsiteX1" fmla="*/ 507031 w 1242494"/>
                <a:gd name="connsiteY1" fmla="*/ 559559 h 5501413"/>
                <a:gd name="connsiteX2" fmla="*/ 848225 w 1242494"/>
                <a:gd name="connsiteY2" fmla="*/ 1050878 h 5501413"/>
                <a:gd name="connsiteX3" fmla="*/ 1216715 w 1242494"/>
                <a:gd name="connsiteY3" fmla="*/ 1460311 h 5501413"/>
                <a:gd name="connsiteX4" fmla="*/ 1175772 w 1242494"/>
                <a:gd name="connsiteY4" fmla="*/ 2197290 h 5501413"/>
                <a:gd name="connsiteX5" fmla="*/ 889169 w 1242494"/>
                <a:gd name="connsiteY5" fmla="*/ 2565779 h 5501413"/>
                <a:gd name="connsiteX6" fmla="*/ 602566 w 1242494"/>
                <a:gd name="connsiteY6" fmla="*/ 3125338 h 5501413"/>
                <a:gd name="connsiteX7" fmla="*/ 875521 w 1242494"/>
                <a:gd name="connsiteY7" fmla="*/ 3657600 h 5501413"/>
                <a:gd name="connsiteX8" fmla="*/ 61659 w 1242494"/>
                <a:gd name="connsiteY8" fmla="*/ 3921912 h 5501413"/>
                <a:gd name="connsiteX9" fmla="*/ 146730 w 1242494"/>
                <a:gd name="connsiteY9" fmla="*/ 4837373 h 5501413"/>
                <a:gd name="connsiteX10" fmla="*/ 1133009 w 1242494"/>
                <a:gd name="connsiteY10" fmla="*/ 5501413 h 5501413"/>
                <a:gd name="connsiteX0" fmla="*/ 984703 w 1242494"/>
                <a:gd name="connsiteY0" fmla="*/ 0 h 5501413"/>
                <a:gd name="connsiteX1" fmla="*/ 507031 w 1242494"/>
                <a:gd name="connsiteY1" fmla="*/ 559559 h 5501413"/>
                <a:gd name="connsiteX2" fmla="*/ 848225 w 1242494"/>
                <a:gd name="connsiteY2" fmla="*/ 1050878 h 5501413"/>
                <a:gd name="connsiteX3" fmla="*/ 1216715 w 1242494"/>
                <a:gd name="connsiteY3" fmla="*/ 1460311 h 5501413"/>
                <a:gd name="connsiteX4" fmla="*/ 1175772 w 1242494"/>
                <a:gd name="connsiteY4" fmla="*/ 2197290 h 5501413"/>
                <a:gd name="connsiteX5" fmla="*/ 889169 w 1242494"/>
                <a:gd name="connsiteY5" fmla="*/ 2565779 h 5501413"/>
                <a:gd name="connsiteX6" fmla="*/ 602566 w 1242494"/>
                <a:gd name="connsiteY6" fmla="*/ 3125338 h 5501413"/>
                <a:gd name="connsiteX7" fmla="*/ 875521 w 1242494"/>
                <a:gd name="connsiteY7" fmla="*/ 3657600 h 5501413"/>
                <a:gd name="connsiteX8" fmla="*/ 61659 w 1242494"/>
                <a:gd name="connsiteY8" fmla="*/ 3921912 h 5501413"/>
                <a:gd name="connsiteX9" fmla="*/ 146730 w 1242494"/>
                <a:gd name="connsiteY9" fmla="*/ 4837373 h 5501413"/>
                <a:gd name="connsiteX10" fmla="*/ 1133009 w 1242494"/>
                <a:gd name="connsiteY10" fmla="*/ 5501413 h 5501413"/>
                <a:gd name="connsiteX0" fmla="*/ 984703 w 1913210"/>
                <a:gd name="connsiteY0" fmla="*/ 0 h 5501413"/>
                <a:gd name="connsiteX1" fmla="*/ 507031 w 1913210"/>
                <a:gd name="connsiteY1" fmla="*/ 559559 h 5501413"/>
                <a:gd name="connsiteX2" fmla="*/ 848225 w 1913210"/>
                <a:gd name="connsiteY2" fmla="*/ 1050878 h 5501413"/>
                <a:gd name="connsiteX3" fmla="*/ 1216715 w 1913210"/>
                <a:gd name="connsiteY3" fmla="*/ 1460311 h 5501413"/>
                <a:gd name="connsiteX4" fmla="*/ 1175772 w 1913210"/>
                <a:gd name="connsiteY4" fmla="*/ 2197290 h 5501413"/>
                <a:gd name="connsiteX5" fmla="*/ 889169 w 1913210"/>
                <a:gd name="connsiteY5" fmla="*/ 2565779 h 5501413"/>
                <a:gd name="connsiteX6" fmla="*/ 1913206 w 1913210"/>
                <a:gd name="connsiteY6" fmla="*/ 3044058 h 5501413"/>
                <a:gd name="connsiteX7" fmla="*/ 875521 w 1913210"/>
                <a:gd name="connsiteY7" fmla="*/ 3657600 h 5501413"/>
                <a:gd name="connsiteX8" fmla="*/ 61659 w 1913210"/>
                <a:gd name="connsiteY8" fmla="*/ 3921912 h 5501413"/>
                <a:gd name="connsiteX9" fmla="*/ 146730 w 1913210"/>
                <a:gd name="connsiteY9" fmla="*/ 4837373 h 5501413"/>
                <a:gd name="connsiteX10" fmla="*/ 1133009 w 1913210"/>
                <a:gd name="connsiteY10" fmla="*/ 5501413 h 5501413"/>
                <a:gd name="connsiteX0" fmla="*/ 984703 w 1972359"/>
                <a:gd name="connsiteY0" fmla="*/ 0 h 5501413"/>
                <a:gd name="connsiteX1" fmla="*/ 507031 w 1972359"/>
                <a:gd name="connsiteY1" fmla="*/ 559559 h 5501413"/>
                <a:gd name="connsiteX2" fmla="*/ 848225 w 1972359"/>
                <a:gd name="connsiteY2" fmla="*/ 1050878 h 5501413"/>
                <a:gd name="connsiteX3" fmla="*/ 1216715 w 1972359"/>
                <a:gd name="connsiteY3" fmla="*/ 1460311 h 5501413"/>
                <a:gd name="connsiteX4" fmla="*/ 1175772 w 1972359"/>
                <a:gd name="connsiteY4" fmla="*/ 2197290 h 5501413"/>
                <a:gd name="connsiteX5" fmla="*/ 1773089 w 1972359"/>
                <a:gd name="connsiteY5" fmla="*/ 2372739 h 5501413"/>
                <a:gd name="connsiteX6" fmla="*/ 1913206 w 1972359"/>
                <a:gd name="connsiteY6" fmla="*/ 3044058 h 5501413"/>
                <a:gd name="connsiteX7" fmla="*/ 875521 w 1972359"/>
                <a:gd name="connsiteY7" fmla="*/ 3657600 h 5501413"/>
                <a:gd name="connsiteX8" fmla="*/ 61659 w 1972359"/>
                <a:gd name="connsiteY8" fmla="*/ 3921912 h 5501413"/>
                <a:gd name="connsiteX9" fmla="*/ 146730 w 1972359"/>
                <a:gd name="connsiteY9" fmla="*/ 4837373 h 5501413"/>
                <a:gd name="connsiteX10" fmla="*/ 1133009 w 1972359"/>
                <a:gd name="connsiteY10" fmla="*/ 5501413 h 5501413"/>
                <a:gd name="connsiteX0" fmla="*/ 984703 w 1972359"/>
                <a:gd name="connsiteY0" fmla="*/ 0 h 5501413"/>
                <a:gd name="connsiteX1" fmla="*/ 507031 w 1972359"/>
                <a:gd name="connsiteY1" fmla="*/ 559559 h 5501413"/>
                <a:gd name="connsiteX2" fmla="*/ 939665 w 1972359"/>
                <a:gd name="connsiteY2" fmla="*/ 979758 h 5501413"/>
                <a:gd name="connsiteX3" fmla="*/ 1216715 w 1972359"/>
                <a:gd name="connsiteY3" fmla="*/ 1460311 h 5501413"/>
                <a:gd name="connsiteX4" fmla="*/ 1175772 w 1972359"/>
                <a:gd name="connsiteY4" fmla="*/ 2197290 h 5501413"/>
                <a:gd name="connsiteX5" fmla="*/ 1773089 w 1972359"/>
                <a:gd name="connsiteY5" fmla="*/ 2372739 h 5501413"/>
                <a:gd name="connsiteX6" fmla="*/ 1913206 w 1972359"/>
                <a:gd name="connsiteY6" fmla="*/ 3044058 h 5501413"/>
                <a:gd name="connsiteX7" fmla="*/ 875521 w 1972359"/>
                <a:gd name="connsiteY7" fmla="*/ 3657600 h 5501413"/>
                <a:gd name="connsiteX8" fmla="*/ 61659 w 1972359"/>
                <a:gd name="connsiteY8" fmla="*/ 3921912 h 5501413"/>
                <a:gd name="connsiteX9" fmla="*/ 146730 w 1972359"/>
                <a:gd name="connsiteY9" fmla="*/ 4837373 h 5501413"/>
                <a:gd name="connsiteX10" fmla="*/ 1133009 w 1972359"/>
                <a:gd name="connsiteY10" fmla="*/ 5501413 h 5501413"/>
                <a:gd name="connsiteX0" fmla="*/ 984703 w 1972359"/>
                <a:gd name="connsiteY0" fmla="*/ 0 h 5501413"/>
                <a:gd name="connsiteX1" fmla="*/ 679751 w 1972359"/>
                <a:gd name="connsiteY1" fmla="*/ 488439 h 5501413"/>
                <a:gd name="connsiteX2" fmla="*/ 939665 w 1972359"/>
                <a:gd name="connsiteY2" fmla="*/ 979758 h 5501413"/>
                <a:gd name="connsiteX3" fmla="*/ 1216715 w 1972359"/>
                <a:gd name="connsiteY3" fmla="*/ 1460311 h 5501413"/>
                <a:gd name="connsiteX4" fmla="*/ 1175772 w 1972359"/>
                <a:gd name="connsiteY4" fmla="*/ 2197290 h 5501413"/>
                <a:gd name="connsiteX5" fmla="*/ 1773089 w 1972359"/>
                <a:gd name="connsiteY5" fmla="*/ 2372739 h 5501413"/>
                <a:gd name="connsiteX6" fmla="*/ 1913206 w 1972359"/>
                <a:gd name="connsiteY6" fmla="*/ 3044058 h 5501413"/>
                <a:gd name="connsiteX7" fmla="*/ 875521 w 1972359"/>
                <a:gd name="connsiteY7" fmla="*/ 3657600 h 5501413"/>
                <a:gd name="connsiteX8" fmla="*/ 61659 w 1972359"/>
                <a:gd name="connsiteY8" fmla="*/ 3921912 h 5501413"/>
                <a:gd name="connsiteX9" fmla="*/ 146730 w 1972359"/>
                <a:gd name="connsiteY9" fmla="*/ 4837373 h 5501413"/>
                <a:gd name="connsiteX10" fmla="*/ 1133009 w 1972359"/>
                <a:gd name="connsiteY10" fmla="*/ 5501413 h 5501413"/>
                <a:gd name="connsiteX0" fmla="*/ 1039807 w 2027463"/>
                <a:gd name="connsiteY0" fmla="*/ 0 h 5501413"/>
                <a:gd name="connsiteX1" fmla="*/ 734855 w 2027463"/>
                <a:gd name="connsiteY1" fmla="*/ 488439 h 5501413"/>
                <a:gd name="connsiteX2" fmla="*/ 994769 w 2027463"/>
                <a:gd name="connsiteY2" fmla="*/ 979758 h 5501413"/>
                <a:gd name="connsiteX3" fmla="*/ 1271819 w 2027463"/>
                <a:gd name="connsiteY3" fmla="*/ 1460311 h 5501413"/>
                <a:gd name="connsiteX4" fmla="*/ 1230876 w 2027463"/>
                <a:gd name="connsiteY4" fmla="*/ 2197290 h 5501413"/>
                <a:gd name="connsiteX5" fmla="*/ 1828193 w 2027463"/>
                <a:gd name="connsiteY5" fmla="*/ 2372739 h 5501413"/>
                <a:gd name="connsiteX6" fmla="*/ 1968310 w 2027463"/>
                <a:gd name="connsiteY6" fmla="*/ 3044058 h 5501413"/>
                <a:gd name="connsiteX7" fmla="*/ 930625 w 2027463"/>
                <a:gd name="connsiteY7" fmla="*/ 3657600 h 5501413"/>
                <a:gd name="connsiteX8" fmla="*/ 45643 w 2027463"/>
                <a:gd name="connsiteY8" fmla="*/ 3921912 h 5501413"/>
                <a:gd name="connsiteX9" fmla="*/ 201834 w 2027463"/>
                <a:gd name="connsiteY9" fmla="*/ 4837373 h 5501413"/>
                <a:gd name="connsiteX10" fmla="*/ 1188113 w 2027463"/>
                <a:gd name="connsiteY10" fmla="*/ 5501413 h 5501413"/>
                <a:gd name="connsiteX0" fmla="*/ 1039807 w 2027463"/>
                <a:gd name="connsiteY0" fmla="*/ 0 h 5501413"/>
                <a:gd name="connsiteX1" fmla="*/ 734855 w 2027463"/>
                <a:gd name="connsiteY1" fmla="*/ 488439 h 5501413"/>
                <a:gd name="connsiteX2" fmla="*/ 761089 w 2027463"/>
                <a:gd name="connsiteY2" fmla="*/ 1030558 h 5501413"/>
                <a:gd name="connsiteX3" fmla="*/ 1271819 w 2027463"/>
                <a:gd name="connsiteY3" fmla="*/ 1460311 h 5501413"/>
                <a:gd name="connsiteX4" fmla="*/ 1230876 w 2027463"/>
                <a:gd name="connsiteY4" fmla="*/ 2197290 h 5501413"/>
                <a:gd name="connsiteX5" fmla="*/ 1828193 w 2027463"/>
                <a:gd name="connsiteY5" fmla="*/ 2372739 h 5501413"/>
                <a:gd name="connsiteX6" fmla="*/ 1968310 w 2027463"/>
                <a:gd name="connsiteY6" fmla="*/ 3044058 h 5501413"/>
                <a:gd name="connsiteX7" fmla="*/ 930625 w 2027463"/>
                <a:gd name="connsiteY7" fmla="*/ 3657600 h 5501413"/>
                <a:gd name="connsiteX8" fmla="*/ 45643 w 2027463"/>
                <a:gd name="connsiteY8" fmla="*/ 3921912 h 5501413"/>
                <a:gd name="connsiteX9" fmla="*/ 201834 w 2027463"/>
                <a:gd name="connsiteY9" fmla="*/ 4837373 h 5501413"/>
                <a:gd name="connsiteX10" fmla="*/ 1188113 w 2027463"/>
                <a:gd name="connsiteY10" fmla="*/ 5501413 h 5501413"/>
                <a:gd name="connsiteX0" fmla="*/ 1039807 w 2027463"/>
                <a:gd name="connsiteY0" fmla="*/ 0 h 5501413"/>
                <a:gd name="connsiteX1" fmla="*/ 734855 w 2027463"/>
                <a:gd name="connsiteY1" fmla="*/ 488439 h 5501413"/>
                <a:gd name="connsiteX2" fmla="*/ 761089 w 2027463"/>
                <a:gd name="connsiteY2" fmla="*/ 1030558 h 5501413"/>
                <a:gd name="connsiteX3" fmla="*/ 1078779 w 2027463"/>
                <a:gd name="connsiteY3" fmla="*/ 1470471 h 5501413"/>
                <a:gd name="connsiteX4" fmla="*/ 1230876 w 2027463"/>
                <a:gd name="connsiteY4" fmla="*/ 2197290 h 5501413"/>
                <a:gd name="connsiteX5" fmla="*/ 1828193 w 2027463"/>
                <a:gd name="connsiteY5" fmla="*/ 2372739 h 5501413"/>
                <a:gd name="connsiteX6" fmla="*/ 1968310 w 2027463"/>
                <a:gd name="connsiteY6" fmla="*/ 3044058 h 5501413"/>
                <a:gd name="connsiteX7" fmla="*/ 930625 w 2027463"/>
                <a:gd name="connsiteY7" fmla="*/ 3657600 h 5501413"/>
                <a:gd name="connsiteX8" fmla="*/ 45643 w 2027463"/>
                <a:gd name="connsiteY8" fmla="*/ 3921912 h 5501413"/>
                <a:gd name="connsiteX9" fmla="*/ 201834 w 2027463"/>
                <a:gd name="connsiteY9" fmla="*/ 4837373 h 5501413"/>
                <a:gd name="connsiteX10" fmla="*/ 1188113 w 2027463"/>
                <a:gd name="connsiteY10" fmla="*/ 5501413 h 5501413"/>
                <a:gd name="connsiteX0" fmla="*/ 1039807 w 2027463"/>
                <a:gd name="connsiteY0" fmla="*/ 0 h 5501413"/>
                <a:gd name="connsiteX1" fmla="*/ 734855 w 2027463"/>
                <a:gd name="connsiteY1" fmla="*/ 488439 h 5501413"/>
                <a:gd name="connsiteX2" fmla="*/ 761089 w 2027463"/>
                <a:gd name="connsiteY2" fmla="*/ 1030558 h 5501413"/>
                <a:gd name="connsiteX3" fmla="*/ 977179 w 2027463"/>
                <a:gd name="connsiteY3" fmla="*/ 1500951 h 5501413"/>
                <a:gd name="connsiteX4" fmla="*/ 1230876 w 2027463"/>
                <a:gd name="connsiteY4" fmla="*/ 2197290 h 5501413"/>
                <a:gd name="connsiteX5" fmla="*/ 1828193 w 2027463"/>
                <a:gd name="connsiteY5" fmla="*/ 2372739 h 5501413"/>
                <a:gd name="connsiteX6" fmla="*/ 1968310 w 2027463"/>
                <a:gd name="connsiteY6" fmla="*/ 3044058 h 5501413"/>
                <a:gd name="connsiteX7" fmla="*/ 930625 w 2027463"/>
                <a:gd name="connsiteY7" fmla="*/ 3657600 h 5501413"/>
                <a:gd name="connsiteX8" fmla="*/ 45643 w 2027463"/>
                <a:gd name="connsiteY8" fmla="*/ 3921912 h 5501413"/>
                <a:gd name="connsiteX9" fmla="*/ 201834 w 2027463"/>
                <a:gd name="connsiteY9" fmla="*/ 4837373 h 5501413"/>
                <a:gd name="connsiteX10" fmla="*/ 1188113 w 2027463"/>
                <a:gd name="connsiteY10" fmla="*/ 5501413 h 550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7463" h="5501413">
                  <a:moveTo>
                    <a:pt x="1039807" y="0"/>
                  </a:moveTo>
                  <a:cubicBezTo>
                    <a:pt x="812344" y="192206"/>
                    <a:pt x="781308" y="316679"/>
                    <a:pt x="734855" y="488439"/>
                  </a:cubicBezTo>
                  <a:cubicBezTo>
                    <a:pt x="688402" y="660199"/>
                    <a:pt x="720702" y="861806"/>
                    <a:pt x="761089" y="1030558"/>
                  </a:cubicBezTo>
                  <a:cubicBezTo>
                    <a:pt x="801476" y="1199310"/>
                    <a:pt x="898881" y="1306496"/>
                    <a:pt x="977179" y="1500951"/>
                  </a:cubicBezTo>
                  <a:cubicBezTo>
                    <a:pt x="1055477" y="1695406"/>
                    <a:pt x="1089040" y="2051992"/>
                    <a:pt x="1230876" y="2197290"/>
                  </a:cubicBezTo>
                  <a:cubicBezTo>
                    <a:pt x="1372712" y="2342588"/>
                    <a:pt x="1705287" y="2231611"/>
                    <a:pt x="1828193" y="2372739"/>
                  </a:cubicBezTo>
                  <a:cubicBezTo>
                    <a:pt x="1951099" y="2513867"/>
                    <a:pt x="2117905" y="2829914"/>
                    <a:pt x="1968310" y="3044058"/>
                  </a:cubicBezTo>
                  <a:cubicBezTo>
                    <a:pt x="1818715" y="3258202"/>
                    <a:pt x="1251070" y="3511291"/>
                    <a:pt x="930625" y="3657600"/>
                  </a:cubicBezTo>
                  <a:cubicBezTo>
                    <a:pt x="610181" y="3803909"/>
                    <a:pt x="167108" y="3725283"/>
                    <a:pt x="45643" y="3921912"/>
                  </a:cubicBezTo>
                  <a:cubicBezTo>
                    <a:pt x="-75822" y="4118541"/>
                    <a:pt x="68996" y="4594443"/>
                    <a:pt x="201834" y="4837373"/>
                  </a:cubicBezTo>
                  <a:cubicBezTo>
                    <a:pt x="466752" y="5120943"/>
                    <a:pt x="1340512" y="5346738"/>
                    <a:pt x="1188113" y="5501413"/>
                  </a:cubicBezTo>
                </a:path>
              </a:pathLst>
            </a:custGeom>
            <a:noFill/>
            <a:ln w="381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cxnSp>
          <p:nvCxnSpPr>
            <p:cNvPr id="8" name="Connettore 2 7"/>
            <p:cNvCxnSpPr/>
            <p:nvPr/>
          </p:nvCxnSpPr>
          <p:spPr>
            <a:xfrm flipH="1">
              <a:off x="6649268" y="4365104"/>
              <a:ext cx="659036" cy="362026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uppo 8"/>
            <p:cNvGrpSpPr/>
            <p:nvPr/>
          </p:nvGrpSpPr>
          <p:grpSpPr>
            <a:xfrm>
              <a:off x="2578148" y="1232716"/>
              <a:ext cx="6458348" cy="2556607"/>
              <a:chOff x="2578148" y="770353"/>
              <a:chExt cx="6458348" cy="2556607"/>
            </a:xfrm>
          </p:grpSpPr>
          <p:grpSp>
            <p:nvGrpSpPr>
              <p:cNvPr id="37" name="Gruppo 36"/>
              <p:cNvGrpSpPr/>
              <p:nvPr/>
            </p:nvGrpSpPr>
            <p:grpSpPr>
              <a:xfrm>
                <a:off x="2578148" y="770353"/>
                <a:ext cx="3599607" cy="2556607"/>
                <a:chOff x="2146100" y="3392672"/>
                <a:chExt cx="3599607" cy="2556607"/>
              </a:xfrm>
            </p:grpSpPr>
            <p:sp>
              <p:nvSpPr>
                <p:cNvPr id="40" name="Figura a mano libera 39"/>
                <p:cNvSpPr/>
                <p:nvPr/>
              </p:nvSpPr>
              <p:spPr>
                <a:xfrm>
                  <a:off x="2555776" y="3392672"/>
                  <a:ext cx="3090463" cy="2556607"/>
                </a:xfrm>
                <a:custGeom>
                  <a:avLst/>
                  <a:gdLst>
                    <a:gd name="connsiteX0" fmla="*/ 822694 w 3090463"/>
                    <a:gd name="connsiteY0" fmla="*/ 93900 h 2265804"/>
                    <a:gd name="connsiteX1" fmla="*/ 931876 w 3090463"/>
                    <a:gd name="connsiteY1" fmla="*/ 80253 h 2265804"/>
                    <a:gd name="connsiteX2" fmla="*/ 2091936 w 3090463"/>
                    <a:gd name="connsiteY2" fmla="*/ 353208 h 2265804"/>
                    <a:gd name="connsiteX3" fmla="*/ 2883506 w 3090463"/>
                    <a:gd name="connsiteY3" fmla="*/ 1335847 h 2265804"/>
                    <a:gd name="connsiteX4" fmla="*/ 3060927 w 3090463"/>
                    <a:gd name="connsiteY4" fmla="*/ 1758927 h 2265804"/>
                    <a:gd name="connsiteX5" fmla="*/ 2392187 w 3090463"/>
                    <a:gd name="connsiteY5" fmla="*/ 2209303 h 2265804"/>
                    <a:gd name="connsiteX6" fmla="*/ 590682 w 3090463"/>
                    <a:gd name="connsiteY6" fmla="*/ 2141065 h 2265804"/>
                    <a:gd name="connsiteX7" fmla="*/ 3828 w 3090463"/>
                    <a:gd name="connsiteY7" fmla="*/ 1144778 h 2265804"/>
                    <a:gd name="connsiteX8" fmla="*/ 822694 w 3090463"/>
                    <a:gd name="connsiteY8" fmla="*/ 93900 h 2265804"/>
                    <a:gd name="connsiteX0" fmla="*/ 822694 w 3090463"/>
                    <a:gd name="connsiteY0" fmla="*/ 73858 h 2245762"/>
                    <a:gd name="connsiteX1" fmla="*/ 1259423 w 3090463"/>
                    <a:gd name="connsiteY1" fmla="*/ 114802 h 2245762"/>
                    <a:gd name="connsiteX2" fmla="*/ 2091936 w 3090463"/>
                    <a:gd name="connsiteY2" fmla="*/ 333166 h 2245762"/>
                    <a:gd name="connsiteX3" fmla="*/ 2883506 w 3090463"/>
                    <a:gd name="connsiteY3" fmla="*/ 1315805 h 2245762"/>
                    <a:gd name="connsiteX4" fmla="*/ 3060927 w 3090463"/>
                    <a:gd name="connsiteY4" fmla="*/ 1738885 h 2245762"/>
                    <a:gd name="connsiteX5" fmla="*/ 2392187 w 3090463"/>
                    <a:gd name="connsiteY5" fmla="*/ 2189261 h 2245762"/>
                    <a:gd name="connsiteX6" fmla="*/ 590682 w 3090463"/>
                    <a:gd name="connsiteY6" fmla="*/ 2121023 h 2245762"/>
                    <a:gd name="connsiteX7" fmla="*/ 3828 w 3090463"/>
                    <a:gd name="connsiteY7" fmla="*/ 1124736 h 2245762"/>
                    <a:gd name="connsiteX8" fmla="*/ 822694 w 3090463"/>
                    <a:gd name="connsiteY8" fmla="*/ 73858 h 2245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90463" h="2245762">
                      <a:moveTo>
                        <a:pt x="822694" y="73858"/>
                      </a:moveTo>
                      <a:cubicBezTo>
                        <a:pt x="1031960" y="-94464"/>
                        <a:pt x="1047883" y="71584"/>
                        <a:pt x="1259423" y="114802"/>
                      </a:cubicBezTo>
                      <a:cubicBezTo>
                        <a:pt x="1470963" y="158020"/>
                        <a:pt x="1821256" y="132999"/>
                        <a:pt x="2091936" y="333166"/>
                      </a:cubicBezTo>
                      <a:cubicBezTo>
                        <a:pt x="2362616" y="533333"/>
                        <a:pt x="2722008" y="1081519"/>
                        <a:pt x="2883506" y="1315805"/>
                      </a:cubicBezTo>
                      <a:cubicBezTo>
                        <a:pt x="3045004" y="1550091"/>
                        <a:pt x="3142813" y="1593309"/>
                        <a:pt x="3060927" y="1738885"/>
                      </a:cubicBezTo>
                      <a:cubicBezTo>
                        <a:pt x="2979041" y="1884461"/>
                        <a:pt x="2803894" y="2125571"/>
                        <a:pt x="2392187" y="2189261"/>
                      </a:cubicBezTo>
                      <a:cubicBezTo>
                        <a:pt x="1980480" y="2252951"/>
                        <a:pt x="988742" y="2298444"/>
                        <a:pt x="590682" y="2121023"/>
                      </a:cubicBezTo>
                      <a:cubicBezTo>
                        <a:pt x="192622" y="1943602"/>
                        <a:pt x="-32566" y="1470479"/>
                        <a:pt x="3828" y="1124736"/>
                      </a:cubicBezTo>
                      <a:cubicBezTo>
                        <a:pt x="40222" y="778993"/>
                        <a:pt x="613428" y="242180"/>
                        <a:pt x="822694" y="73858"/>
                      </a:cubicBezTo>
                      <a:close/>
                    </a:path>
                  </a:pathLst>
                </a:custGeom>
                <a:pattFill prst="dotGrid">
                  <a:fgClr>
                    <a:schemeClr val="tx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1" name="Figura a mano libera 40"/>
                <p:cNvSpPr/>
                <p:nvPr/>
              </p:nvSpPr>
              <p:spPr>
                <a:xfrm>
                  <a:off x="3616657" y="3630304"/>
                  <a:ext cx="2129050" cy="1037230"/>
                </a:xfrm>
                <a:custGeom>
                  <a:avLst/>
                  <a:gdLst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46161"/>
                    <a:gd name="connsiteX1" fmla="*/ 777922 w 2552131"/>
                    <a:gd name="connsiteY1" fmla="*/ 600502 h 846161"/>
                    <a:gd name="connsiteX2" fmla="*/ 1692322 w 2552131"/>
                    <a:gd name="connsiteY2" fmla="*/ 846161 h 846161"/>
                    <a:gd name="connsiteX3" fmla="*/ 2552131 w 2552131"/>
                    <a:gd name="connsiteY3" fmla="*/ 818866 h 846161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29050"/>
                    <a:gd name="connsiteY0" fmla="*/ 0 h 1037465"/>
                    <a:gd name="connsiteX1" fmla="*/ 423080 w 2129050"/>
                    <a:gd name="connsiteY1" fmla="*/ 791571 h 1037465"/>
                    <a:gd name="connsiteX2" fmla="*/ 1337480 w 2129050"/>
                    <a:gd name="connsiteY2" fmla="*/ 1037230 h 1037465"/>
                    <a:gd name="connsiteX3" fmla="*/ 2129050 w 2129050"/>
                    <a:gd name="connsiteY3" fmla="*/ 832514 h 1037465"/>
                    <a:gd name="connsiteX0" fmla="*/ 0 w 2129050"/>
                    <a:gd name="connsiteY0" fmla="*/ 0 h 1037465"/>
                    <a:gd name="connsiteX1" fmla="*/ 423080 w 2129050"/>
                    <a:gd name="connsiteY1" fmla="*/ 791571 h 1037465"/>
                    <a:gd name="connsiteX2" fmla="*/ 1337480 w 2129050"/>
                    <a:gd name="connsiteY2" fmla="*/ 1037230 h 1037465"/>
                    <a:gd name="connsiteX3" fmla="*/ 2129050 w 2129050"/>
                    <a:gd name="connsiteY3" fmla="*/ 832514 h 1037465"/>
                    <a:gd name="connsiteX0" fmla="*/ 0 w 2129050"/>
                    <a:gd name="connsiteY0" fmla="*/ 0 h 1037230"/>
                    <a:gd name="connsiteX1" fmla="*/ 423080 w 2129050"/>
                    <a:gd name="connsiteY1" fmla="*/ 791571 h 1037230"/>
                    <a:gd name="connsiteX2" fmla="*/ 1337480 w 2129050"/>
                    <a:gd name="connsiteY2" fmla="*/ 1037230 h 1037230"/>
                    <a:gd name="connsiteX3" fmla="*/ 2129050 w 2129050"/>
                    <a:gd name="connsiteY3" fmla="*/ 832514 h 1037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9050" h="1037230">
                      <a:moveTo>
                        <a:pt x="0" y="0"/>
                      </a:moveTo>
                      <a:lnTo>
                        <a:pt x="423080" y="791571"/>
                      </a:lnTo>
                      <a:lnTo>
                        <a:pt x="1337480" y="1037230"/>
                      </a:lnTo>
                      <a:lnTo>
                        <a:pt x="2129050" y="832514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2" name="Figura a mano libera 41"/>
                <p:cNvSpPr/>
                <p:nvPr/>
              </p:nvSpPr>
              <p:spPr>
                <a:xfrm>
                  <a:off x="3131840" y="4303592"/>
                  <a:ext cx="1828799" cy="791571"/>
                </a:xfrm>
                <a:custGeom>
                  <a:avLst/>
                  <a:gdLst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46161"/>
                    <a:gd name="connsiteX1" fmla="*/ 777922 w 2552131"/>
                    <a:gd name="connsiteY1" fmla="*/ 600502 h 846161"/>
                    <a:gd name="connsiteX2" fmla="*/ 1692322 w 2552131"/>
                    <a:gd name="connsiteY2" fmla="*/ 846161 h 846161"/>
                    <a:gd name="connsiteX3" fmla="*/ 2552131 w 2552131"/>
                    <a:gd name="connsiteY3" fmla="*/ 818866 h 846161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1828799"/>
                    <a:gd name="connsiteY0" fmla="*/ 0 h 1050952"/>
                    <a:gd name="connsiteX1" fmla="*/ 423080 w 1828799"/>
                    <a:gd name="connsiteY1" fmla="*/ 791571 h 1050952"/>
                    <a:gd name="connsiteX2" fmla="*/ 1337480 w 1828799"/>
                    <a:gd name="connsiteY2" fmla="*/ 1037230 h 1050952"/>
                    <a:gd name="connsiteX3" fmla="*/ 1828799 w 1828799"/>
                    <a:gd name="connsiteY3" fmla="*/ 354843 h 1050952"/>
                    <a:gd name="connsiteX0" fmla="*/ 0 w 1828799"/>
                    <a:gd name="connsiteY0" fmla="*/ 0 h 832768"/>
                    <a:gd name="connsiteX1" fmla="*/ 423080 w 1828799"/>
                    <a:gd name="connsiteY1" fmla="*/ 791571 h 832768"/>
                    <a:gd name="connsiteX2" fmla="*/ 1255593 w 1828799"/>
                    <a:gd name="connsiteY2" fmla="*/ 682388 h 832768"/>
                    <a:gd name="connsiteX3" fmla="*/ 1828799 w 1828799"/>
                    <a:gd name="connsiteY3" fmla="*/ 354843 h 832768"/>
                    <a:gd name="connsiteX0" fmla="*/ 0 w 1828799"/>
                    <a:gd name="connsiteY0" fmla="*/ 0 h 832768"/>
                    <a:gd name="connsiteX1" fmla="*/ 423080 w 1828799"/>
                    <a:gd name="connsiteY1" fmla="*/ 791571 h 832768"/>
                    <a:gd name="connsiteX2" fmla="*/ 1255593 w 1828799"/>
                    <a:gd name="connsiteY2" fmla="*/ 682388 h 832768"/>
                    <a:gd name="connsiteX3" fmla="*/ 1828799 w 1828799"/>
                    <a:gd name="connsiteY3" fmla="*/ 354843 h 832768"/>
                    <a:gd name="connsiteX0" fmla="*/ 0 w 1828799"/>
                    <a:gd name="connsiteY0" fmla="*/ 0 h 791571"/>
                    <a:gd name="connsiteX1" fmla="*/ 423080 w 1828799"/>
                    <a:gd name="connsiteY1" fmla="*/ 791571 h 791571"/>
                    <a:gd name="connsiteX2" fmla="*/ 1255593 w 1828799"/>
                    <a:gd name="connsiteY2" fmla="*/ 682388 h 791571"/>
                    <a:gd name="connsiteX3" fmla="*/ 1828799 w 1828799"/>
                    <a:gd name="connsiteY3" fmla="*/ 354843 h 791571"/>
                    <a:gd name="connsiteX0" fmla="*/ 0 w 1828799"/>
                    <a:gd name="connsiteY0" fmla="*/ 0 h 791571"/>
                    <a:gd name="connsiteX1" fmla="*/ 423080 w 1828799"/>
                    <a:gd name="connsiteY1" fmla="*/ 791571 h 791571"/>
                    <a:gd name="connsiteX2" fmla="*/ 1255593 w 1828799"/>
                    <a:gd name="connsiteY2" fmla="*/ 682388 h 791571"/>
                    <a:gd name="connsiteX3" fmla="*/ 1828799 w 1828799"/>
                    <a:gd name="connsiteY3" fmla="*/ 354843 h 791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799" h="791571">
                      <a:moveTo>
                        <a:pt x="0" y="0"/>
                      </a:moveTo>
                      <a:lnTo>
                        <a:pt x="423080" y="791571"/>
                      </a:lnTo>
                      <a:lnTo>
                        <a:pt x="1255593" y="682388"/>
                      </a:lnTo>
                      <a:lnTo>
                        <a:pt x="1828799" y="354843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3" name="Connettore 1 42"/>
                <p:cNvCxnSpPr>
                  <a:stCxn id="42" idx="2"/>
                </p:cNvCxnSpPr>
                <p:nvPr/>
              </p:nvCxnSpPr>
              <p:spPr>
                <a:xfrm flipH="1">
                  <a:off x="4211960" y="4985980"/>
                  <a:ext cx="175473" cy="479515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4" name="Connettore 1 43"/>
                <p:cNvCxnSpPr/>
                <p:nvPr/>
              </p:nvCxnSpPr>
              <p:spPr>
                <a:xfrm>
                  <a:off x="4920996" y="4679136"/>
                  <a:ext cx="299076" cy="786359"/>
                </a:xfrm>
                <a:prstGeom prst="lin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45" name="CasellaDiTesto 44"/>
                <p:cNvSpPr txBox="1"/>
                <p:nvPr/>
              </p:nvSpPr>
              <p:spPr>
                <a:xfrm>
                  <a:off x="2146100" y="5234663"/>
                  <a:ext cx="1853516" cy="40229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it-IT" sz="1200" dirty="0" smtClean="0">
                      <a:solidFill>
                        <a:prstClr val="black"/>
                      </a:solidFill>
                    </a:rPr>
                    <a:t>Area urbana con rete fognaria esistente</a:t>
                  </a:r>
                  <a:endParaRPr lang="it-IT" sz="1200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8" name="CasellaDiTesto 37"/>
              <p:cNvSpPr txBox="1"/>
              <p:nvPr/>
            </p:nvSpPr>
            <p:spPr>
              <a:xfrm>
                <a:off x="6663669" y="1619351"/>
                <a:ext cx="2372827" cy="1069287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it-IT" sz="1200" dirty="0" smtClean="0">
                    <a:solidFill>
                      <a:prstClr val="black"/>
                    </a:solidFill>
                  </a:rPr>
                  <a:t>Scarico esistente in corso d’acqua:</a:t>
                </a:r>
              </a:p>
              <a:p>
                <a:pPr algn="ctr">
                  <a:lnSpc>
                    <a:spcPts val="1400"/>
                  </a:lnSpc>
                  <a:spcBef>
                    <a:spcPts val="600"/>
                  </a:spcBef>
                </a:pPr>
                <a:r>
                  <a:rPr lang="it-IT" sz="1200" dirty="0" err="1" smtClean="0">
                    <a:solidFill>
                      <a:srgbClr val="FF0000"/>
                    </a:solidFill>
                  </a:rPr>
                  <a:t>Qlimite</a:t>
                </a:r>
                <a:r>
                  <a:rPr lang="it-IT" sz="1200" dirty="0" smtClean="0">
                    <a:solidFill>
                      <a:srgbClr val="FF0000"/>
                    </a:solidFill>
                  </a:rPr>
                  <a:t> ≤ </a:t>
                </a:r>
                <a:r>
                  <a:rPr lang="it-IT" sz="1200" b="1" dirty="0" smtClean="0">
                    <a:solidFill>
                      <a:srgbClr val="FF0000"/>
                    </a:solidFill>
                  </a:rPr>
                  <a:t>40 l/s </a:t>
                </a:r>
                <a:r>
                  <a:rPr lang="it-IT" sz="1200" b="1" dirty="0" err="1" smtClean="0">
                    <a:solidFill>
                      <a:srgbClr val="FF0000"/>
                    </a:solidFill>
                  </a:rPr>
                  <a:t>haimp</a:t>
                </a:r>
                <a:endParaRPr lang="it-IT" sz="1200" b="1" dirty="0" smtClean="0">
                  <a:solidFill>
                    <a:srgbClr val="FF0000"/>
                  </a:solidFill>
                </a:endParaRPr>
              </a:p>
              <a:p>
                <a:pPr algn="ctr">
                  <a:lnSpc>
                    <a:spcPts val="1400"/>
                  </a:lnSpc>
                </a:pPr>
                <a:r>
                  <a:rPr lang="it-IT" sz="1200" dirty="0" smtClean="0">
                    <a:solidFill>
                      <a:srgbClr val="FF0000"/>
                    </a:solidFill>
                  </a:rPr>
                  <a:t>(PTUA; Reg. 3/2006)</a:t>
                </a:r>
                <a:r>
                  <a:rPr lang="it-IT" sz="1200" dirty="0" smtClean="0">
                    <a:solidFill>
                      <a:prstClr val="black"/>
                    </a:solidFill>
                  </a:rPr>
                  <a:t> </a:t>
                </a:r>
                <a:endParaRPr lang="it-IT" sz="12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9" name="Connettore 1 38"/>
              <p:cNvCxnSpPr/>
              <p:nvPr/>
            </p:nvCxnSpPr>
            <p:spPr>
              <a:xfrm flipH="1" flipV="1">
                <a:off x="5812215" y="1959769"/>
                <a:ext cx="851454" cy="4038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o 9"/>
            <p:cNvGrpSpPr/>
            <p:nvPr/>
          </p:nvGrpSpPr>
          <p:grpSpPr>
            <a:xfrm>
              <a:off x="1692269" y="4653136"/>
              <a:ext cx="7451732" cy="2380136"/>
              <a:chOff x="1808235" y="1009933"/>
              <a:chExt cx="7451732" cy="2380136"/>
            </a:xfrm>
          </p:grpSpPr>
          <p:grpSp>
            <p:nvGrpSpPr>
              <p:cNvPr id="28" name="Gruppo 27"/>
              <p:cNvGrpSpPr/>
              <p:nvPr/>
            </p:nvGrpSpPr>
            <p:grpSpPr>
              <a:xfrm>
                <a:off x="1808235" y="1009933"/>
                <a:ext cx="3663040" cy="1686208"/>
                <a:chOff x="248123" y="3392672"/>
                <a:chExt cx="5497584" cy="2744457"/>
              </a:xfrm>
            </p:grpSpPr>
            <p:sp>
              <p:nvSpPr>
                <p:cNvPr id="31" name="Figura a mano libera 30"/>
                <p:cNvSpPr/>
                <p:nvPr/>
              </p:nvSpPr>
              <p:spPr>
                <a:xfrm>
                  <a:off x="2555776" y="3392672"/>
                  <a:ext cx="3090463" cy="2556607"/>
                </a:xfrm>
                <a:custGeom>
                  <a:avLst/>
                  <a:gdLst>
                    <a:gd name="connsiteX0" fmla="*/ 822694 w 3090463"/>
                    <a:gd name="connsiteY0" fmla="*/ 93900 h 2265804"/>
                    <a:gd name="connsiteX1" fmla="*/ 931876 w 3090463"/>
                    <a:gd name="connsiteY1" fmla="*/ 80253 h 2265804"/>
                    <a:gd name="connsiteX2" fmla="*/ 2091936 w 3090463"/>
                    <a:gd name="connsiteY2" fmla="*/ 353208 h 2265804"/>
                    <a:gd name="connsiteX3" fmla="*/ 2883506 w 3090463"/>
                    <a:gd name="connsiteY3" fmla="*/ 1335847 h 2265804"/>
                    <a:gd name="connsiteX4" fmla="*/ 3060927 w 3090463"/>
                    <a:gd name="connsiteY4" fmla="*/ 1758927 h 2265804"/>
                    <a:gd name="connsiteX5" fmla="*/ 2392187 w 3090463"/>
                    <a:gd name="connsiteY5" fmla="*/ 2209303 h 2265804"/>
                    <a:gd name="connsiteX6" fmla="*/ 590682 w 3090463"/>
                    <a:gd name="connsiteY6" fmla="*/ 2141065 h 2265804"/>
                    <a:gd name="connsiteX7" fmla="*/ 3828 w 3090463"/>
                    <a:gd name="connsiteY7" fmla="*/ 1144778 h 2265804"/>
                    <a:gd name="connsiteX8" fmla="*/ 822694 w 3090463"/>
                    <a:gd name="connsiteY8" fmla="*/ 93900 h 2265804"/>
                    <a:gd name="connsiteX0" fmla="*/ 822694 w 3090463"/>
                    <a:gd name="connsiteY0" fmla="*/ 73858 h 2245762"/>
                    <a:gd name="connsiteX1" fmla="*/ 1259423 w 3090463"/>
                    <a:gd name="connsiteY1" fmla="*/ 114802 h 2245762"/>
                    <a:gd name="connsiteX2" fmla="*/ 2091936 w 3090463"/>
                    <a:gd name="connsiteY2" fmla="*/ 333166 h 2245762"/>
                    <a:gd name="connsiteX3" fmla="*/ 2883506 w 3090463"/>
                    <a:gd name="connsiteY3" fmla="*/ 1315805 h 2245762"/>
                    <a:gd name="connsiteX4" fmla="*/ 3060927 w 3090463"/>
                    <a:gd name="connsiteY4" fmla="*/ 1738885 h 2245762"/>
                    <a:gd name="connsiteX5" fmla="*/ 2392187 w 3090463"/>
                    <a:gd name="connsiteY5" fmla="*/ 2189261 h 2245762"/>
                    <a:gd name="connsiteX6" fmla="*/ 590682 w 3090463"/>
                    <a:gd name="connsiteY6" fmla="*/ 2121023 h 2245762"/>
                    <a:gd name="connsiteX7" fmla="*/ 3828 w 3090463"/>
                    <a:gd name="connsiteY7" fmla="*/ 1124736 h 2245762"/>
                    <a:gd name="connsiteX8" fmla="*/ 822694 w 3090463"/>
                    <a:gd name="connsiteY8" fmla="*/ 73858 h 2245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90463" h="2245762">
                      <a:moveTo>
                        <a:pt x="822694" y="73858"/>
                      </a:moveTo>
                      <a:cubicBezTo>
                        <a:pt x="1031960" y="-94464"/>
                        <a:pt x="1047883" y="71584"/>
                        <a:pt x="1259423" y="114802"/>
                      </a:cubicBezTo>
                      <a:cubicBezTo>
                        <a:pt x="1470963" y="158020"/>
                        <a:pt x="1821256" y="132999"/>
                        <a:pt x="2091936" y="333166"/>
                      </a:cubicBezTo>
                      <a:cubicBezTo>
                        <a:pt x="2362616" y="533333"/>
                        <a:pt x="2722008" y="1081519"/>
                        <a:pt x="2883506" y="1315805"/>
                      </a:cubicBezTo>
                      <a:cubicBezTo>
                        <a:pt x="3045004" y="1550091"/>
                        <a:pt x="3142813" y="1593309"/>
                        <a:pt x="3060927" y="1738885"/>
                      </a:cubicBezTo>
                      <a:cubicBezTo>
                        <a:pt x="2979041" y="1884461"/>
                        <a:pt x="2803894" y="2125571"/>
                        <a:pt x="2392187" y="2189261"/>
                      </a:cubicBezTo>
                      <a:cubicBezTo>
                        <a:pt x="1980480" y="2252951"/>
                        <a:pt x="988742" y="2298444"/>
                        <a:pt x="590682" y="2121023"/>
                      </a:cubicBezTo>
                      <a:cubicBezTo>
                        <a:pt x="192622" y="1943602"/>
                        <a:pt x="-32566" y="1470479"/>
                        <a:pt x="3828" y="1124736"/>
                      </a:cubicBezTo>
                      <a:cubicBezTo>
                        <a:pt x="40222" y="778993"/>
                        <a:pt x="613428" y="242180"/>
                        <a:pt x="822694" y="73858"/>
                      </a:cubicBezTo>
                      <a:close/>
                    </a:path>
                  </a:pathLst>
                </a:custGeom>
                <a:pattFill prst="dotGrid">
                  <a:fgClr>
                    <a:srgbClr val="C0000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2" name="Figura a mano libera 31"/>
                <p:cNvSpPr/>
                <p:nvPr/>
              </p:nvSpPr>
              <p:spPr>
                <a:xfrm>
                  <a:off x="3616657" y="3630304"/>
                  <a:ext cx="2129050" cy="1037230"/>
                </a:xfrm>
                <a:custGeom>
                  <a:avLst/>
                  <a:gdLst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46161"/>
                    <a:gd name="connsiteX1" fmla="*/ 777922 w 2552131"/>
                    <a:gd name="connsiteY1" fmla="*/ 600502 h 846161"/>
                    <a:gd name="connsiteX2" fmla="*/ 1692322 w 2552131"/>
                    <a:gd name="connsiteY2" fmla="*/ 846161 h 846161"/>
                    <a:gd name="connsiteX3" fmla="*/ 2552131 w 2552131"/>
                    <a:gd name="connsiteY3" fmla="*/ 818866 h 846161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29050"/>
                    <a:gd name="connsiteY0" fmla="*/ 0 h 1037465"/>
                    <a:gd name="connsiteX1" fmla="*/ 423080 w 2129050"/>
                    <a:gd name="connsiteY1" fmla="*/ 791571 h 1037465"/>
                    <a:gd name="connsiteX2" fmla="*/ 1337480 w 2129050"/>
                    <a:gd name="connsiteY2" fmla="*/ 1037230 h 1037465"/>
                    <a:gd name="connsiteX3" fmla="*/ 2129050 w 2129050"/>
                    <a:gd name="connsiteY3" fmla="*/ 832514 h 1037465"/>
                    <a:gd name="connsiteX0" fmla="*/ 0 w 2129050"/>
                    <a:gd name="connsiteY0" fmla="*/ 0 h 1037465"/>
                    <a:gd name="connsiteX1" fmla="*/ 423080 w 2129050"/>
                    <a:gd name="connsiteY1" fmla="*/ 791571 h 1037465"/>
                    <a:gd name="connsiteX2" fmla="*/ 1337480 w 2129050"/>
                    <a:gd name="connsiteY2" fmla="*/ 1037230 h 1037465"/>
                    <a:gd name="connsiteX3" fmla="*/ 2129050 w 2129050"/>
                    <a:gd name="connsiteY3" fmla="*/ 832514 h 1037465"/>
                    <a:gd name="connsiteX0" fmla="*/ 0 w 2129050"/>
                    <a:gd name="connsiteY0" fmla="*/ 0 h 1037230"/>
                    <a:gd name="connsiteX1" fmla="*/ 423080 w 2129050"/>
                    <a:gd name="connsiteY1" fmla="*/ 791571 h 1037230"/>
                    <a:gd name="connsiteX2" fmla="*/ 1337480 w 2129050"/>
                    <a:gd name="connsiteY2" fmla="*/ 1037230 h 1037230"/>
                    <a:gd name="connsiteX3" fmla="*/ 2129050 w 2129050"/>
                    <a:gd name="connsiteY3" fmla="*/ 832514 h 1037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9050" h="1037230">
                      <a:moveTo>
                        <a:pt x="0" y="0"/>
                      </a:moveTo>
                      <a:lnTo>
                        <a:pt x="423080" y="791571"/>
                      </a:lnTo>
                      <a:lnTo>
                        <a:pt x="1337480" y="1037230"/>
                      </a:lnTo>
                      <a:lnTo>
                        <a:pt x="2129050" y="832514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3" name="Figura a mano libera 32"/>
                <p:cNvSpPr/>
                <p:nvPr/>
              </p:nvSpPr>
              <p:spPr>
                <a:xfrm>
                  <a:off x="3131840" y="4303592"/>
                  <a:ext cx="1828799" cy="791571"/>
                </a:xfrm>
                <a:custGeom>
                  <a:avLst/>
                  <a:gdLst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46161"/>
                    <a:gd name="connsiteX1" fmla="*/ 777922 w 2552131"/>
                    <a:gd name="connsiteY1" fmla="*/ 600502 h 846161"/>
                    <a:gd name="connsiteX2" fmla="*/ 1692322 w 2552131"/>
                    <a:gd name="connsiteY2" fmla="*/ 846161 h 846161"/>
                    <a:gd name="connsiteX3" fmla="*/ 2552131 w 2552131"/>
                    <a:gd name="connsiteY3" fmla="*/ 818866 h 846161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1828799"/>
                    <a:gd name="connsiteY0" fmla="*/ 0 h 1050952"/>
                    <a:gd name="connsiteX1" fmla="*/ 423080 w 1828799"/>
                    <a:gd name="connsiteY1" fmla="*/ 791571 h 1050952"/>
                    <a:gd name="connsiteX2" fmla="*/ 1337480 w 1828799"/>
                    <a:gd name="connsiteY2" fmla="*/ 1037230 h 1050952"/>
                    <a:gd name="connsiteX3" fmla="*/ 1828799 w 1828799"/>
                    <a:gd name="connsiteY3" fmla="*/ 354843 h 1050952"/>
                    <a:gd name="connsiteX0" fmla="*/ 0 w 1828799"/>
                    <a:gd name="connsiteY0" fmla="*/ 0 h 832768"/>
                    <a:gd name="connsiteX1" fmla="*/ 423080 w 1828799"/>
                    <a:gd name="connsiteY1" fmla="*/ 791571 h 832768"/>
                    <a:gd name="connsiteX2" fmla="*/ 1255593 w 1828799"/>
                    <a:gd name="connsiteY2" fmla="*/ 682388 h 832768"/>
                    <a:gd name="connsiteX3" fmla="*/ 1828799 w 1828799"/>
                    <a:gd name="connsiteY3" fmla="*/ 354843 h 832768"/>
                    <a:gd name="connsiteX0" fmla="*/ 0 w 1828799"/>
                    <a:gd name="connsiteY0" fmla="*/ 0 h 832768"/>
                    <a:gd name="connsiteX1" fmla="*/ 423080 w 1828799"/>
                    <a:gd name="connsiteY1" fmla="*/ 791571 h 832768"/>
                    <a:gd name="connsiteX2" fmla="*/ 1255593 w 1828799"/>
                    <a:gd name="connsiteY2" fmla="*/ 682388 h 832768"/>
                    <a:gd name="connsiteX3" fmla="*/ 1828799 w 1828799"/>
                    <a:gd name="connsiteY3" fmla="*/ 354843 h 832768"/>
                    <a:gd name="connsiteX0" fmla="*/ 0 w 1828799"/>
                    <a:gd name="connsiteY0" fmla="*/ 0 h 791571"/>
                    <a:gd name="connsiteX1" fmla="*/ 423080 w 1828799"/>
                    <a:gd name="connsiteY1" fmla="*/ 791571 h 791571"/>
                    <a:gd name="connsiteX2" fmla="*/ 1255593 w 1828799"/>
                    <a:gd name="connsiteY2" fmla="*/ 682388 h 791571"/>
                    <a:gd name="connsiteX3" fmla="*/ 1828799 w 1828799"/>
                    <a:gd name="connsiteY3" fmla="*/ 354843 h 791571"/>
                    <a:gd name="connsiteX0" fmla="*/ 0 w 1828799"/>
                    <a:gd name="connsiteY0" fmla="*/ 0 h 791571"/>
                    <a:gd name="connsiteX1" fmla="*/ 423080 w 1828799"/>
                    <a:gd name="connsiteY1" fmla="*/ 791571 h 791571"/>
                    <a:gd name="connsiteX2" fmla="*/ 1255593 w 1828799"/>
                    <a:gd name="connsiteY2" fmla="*/ 682388 h 791571"/>
                    <a:gd name="connsiteX3" fmla="*/ 1828799 w 1828799"/>
                    <a:gd name="connsiteY3" fmla="*/ 354843 h 791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799" h="791571">
                      <a:moveTo>
                        <a:pt x="0" y="0"/>
                      </a:moveTo>
                      <a:lnTo>
                        <a:pt x="423080" y="791571"/>
                      </a:lnTo>
                      <a:lnTo>
                        <a:pt x="1255593" y="682388"/>
                      </a:lnTo>
                      <a:lnTo>
                        <a:pt x="1828799" y="354843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34" name="Connettore 1 33"/>
                <p:cNvCxnSpPr>
                  <a:stCxn id="33" idx="2"/>
                </p:cNvCxnSpPr>
                <p:nvPr/>
              </p:nvCxnSpPr>
              <p:spPr>
                <a:xfrm flipH="1">
                  <a:off x="4211960" y="4985980"/>
                  <a:ext cx="175473" cy="710348"/>
                </a:xfrm>
                <a:prstGeom prst="lin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35" name="Connettore 1 34"/>
                <p:cNvCxnSpPr/>
                <p:nvPr/>
              </p:nvCxnSpPr>
              <p:spPr>
                <a:xfrm>
                  <a:off x="4920996" y="4679136"/>
                  <a:ext cx="299076" cy="786359"/>
                </a:xfrm>
                <a:prstGeom prst="lin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6" name="CasellaDiTesto 35"/>
                <p:cNvSpPr txBox="1"/>
                <p:nvPr/>
              </p:nvSpPr>
              <p:spPr>
                <a:xfrm>
                  <a:off x="248123" y="5348180"/>
                  <a:ext cx="3100149" cy="78894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it-IT" sz="1200" dirty="0" smtClean="0">
                      <a:solidFill>
                        <a:prstClr val="black"/>
                      </a:solidFill>
                    </a:rPr>
                    <a:t>Ambiti di trasformazione</a:t>
                  </a:r>
                  <a:endParaRPr lang="it-IT" sz="1200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9" name="CasellaDiTesto 28"/>
              <p:cNvSpPr txBox="1"/>
              <p:nvPr/>
            </p:nvSpPr>
            <p:spPr>
              <a:xfrm>
                <a:off x="6149287" y="1300940"/>
                <a:ext cx="3110680" cy="2089129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prstClr val="black"/>
                    </a:solidFill>
                  </a:rPr>
                  <a:t>Nuovo scarico in corso d’acqua:</a:t>
                </a:r>
              </a:p>
              <a:p>
                <a:pPr marL="171450" indent="-171450">
                  <a:lnSpc>
                    <a:spcPts val="14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it-IT" sz="1200" dirty="0" smtClean="0">
                    <a:solidFill>
                      <a:srgbClr val="FF0000"/>
                    </a:solidFill>
                  </a:rPr>
                  <a:t>aree ad alta criticità: </a:t>
                </a:r>
                <a:r>
                  <a:rPr lang="it-IT" sz="1200" dirty="0" err="1" smtClean="0">
                    <a:solidFill>
                      <a:srgbClr val="FF0000"/>
                    </a:solidFill>
                  </a:rPr>
                  <a:t>Qlimite</a:t>
                </a:r>
                <a:r>
                  <a:rPr lang="it-IT" sz="1200" dirty="0" smtClean="0">
                    <a:solidFill>
                      <a:srgbClr val="FF0000"/>
                    </a:solidFill>
                  </a:rPr>
                  <a:t> ≤ </a:t>
                </a:r>
                <a:r>
                  <a:rPr lang="it-IT" sz="1200" b="1" dirty="0" smtClean="0">
                    <a:solidFill>
                      <a:srgbClr val="FF0000"/>
                    </a:solidFill>
                  </a:rPr>
                  <a:t>10 l/s </a:t>
                </a:r>
                <a:r>
                  <a:rPr lang="it-IT" sz="1200" b="1" dirty="0" err="1">
                    <a:solidFill>
                      <a:srgbClr val="FF0000"/>
                    </a:solidFill>
                  </a:rPr>
                  <a:t>hai</a:t>
                </a:r>
                <a:r>
                  <a:rPr lang="it-IT" sz="1200" b="1" baseline="-25000" dirty="0" err="1">
                    <a:solidFill>
                      <a:srgbClr val="FF0000"/>
                    </a:solidFill>
                  </a:rPr>
                  <a:t>mp</a:t>
                </a:r>
                <a:r>
                  <a:rPr lang="it-IT" sz="1200" b="1" baseline="-25000" dirty="0">
                    <a:solidFill>
                      <a:srgbClr val="FF0000"/>
                    </a:solidFill>
                  </a:rPr>
                  <a:t> </a:t>
                </a:r>
                <a:endParaRPr lang="it-IT" sz="1200" b="1" baseline="-25000" dirty="0" smtClean="0">
                  <a:solidFill>
                    <a:srgbClr val="FF0000"/>
                  </a:solidFill>
                </a:endParaRPr>
              </a:p>
              <a:p>
                <a:pPr marL="171450" indent="-171450">
                  <a:lnSpc>
                    <a:spcPts val="1400"/>
                  </a:lnSpc>
                  <a:spcBef>
                    <a:spcPts val="600"/>
                  </a:spcBef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it-IT" sz="1200" dirty="0" smtClean="0">
                    <a:solidFill>
                      <a:srgbClr val="FF0000"/>
                    </a:solidFill>
                  </a:rPr>
                  <a:t>aree a media </a:t>
                </a:r>
                <a:r>
                  <a:rPr lang="it-IT" sz="1200" dirty="0">
                    <a:solidFill>
                      <a:srgbClr val="FF0000"/>
                    </a:solidFill>
                  </a:rPr>
                  <a:t>criticità: </a:t>
                </a:r>
                <a:r>
                  <a:rPr lang="it-IT" sz="1200" dirty="0" err="1">
                    <a:solidFill>
                      <a:srgbClr val="FF0000"/>
                    </a:solidFill>
                  </a:rPr>
                  <a:t>Qlimite</a:t>
                </a:r>
                <a:r>
                  <a:rPr lang="it-IT" sz="1200" dirty="0">
                    <a:solidFill>
                      <a:srgbClr val="FF0000"/>
                    </a:solidFill>
                  </a:rPr>
                  <a:t> ≤ </a:t>
                </a:r>
                <a:r>
                  <a:rPr lang="it-IT" sz="1200" b="1" dirty="0" smtClean="0">
                    <a:solidFill>
                      <a:srgbClr val="FF0000"/>
                    </a:solidFill>
                  </a:rPr>
                  <a:t>20 </a:t>
                </a:r>
                <a:r>
                  <a:rPr lang="it-IT" sz="1200" b="1" dirty="0">
                    <a:solidFill>
                      <a:srgbClr val="FF0000"/>
                    </a:solidFill>
                  </a:rPr>
                  <a:t>l/s </a:t>
                </a:r>
                <a:r>
                  <a:rPr lang="it-IT" sz="1200" b="1" dirty="0" err="1">
                    <a:solidFill>
                      <a:srgbClr val="FF0000"/>
                    </a:solidFill>
                  </a:rPr>
                  <a:t>hai</a:t>
                </a:r>
                <a:r>
                  <a:rPr lang="it-IT" sz="1200" b="1" baseline="-25000" dirty="0" err="1">
                    <a:solidFill>
                      <a:srgbClr val="FF0000"/>
                    </a:solidFill>
                  </a:rPr>
                  <a:t>mp</a:t>
                </a:r>
                <a:endParaRPr lang="it-IT" sz="1200" b="1" dirty="0" smtClean="0">
                  <a:solidFill>
                    <a:srgbClr val="FF0000"/>
                  </a:solidFill>
                </a:endParaRPr>
              </a:p>
              <a:p>
                <a:pPr marL="171450" indent="-171450">
                  <a:lnSpc>
                    <a:spcPts val="1400"/>
                  </a:lnSpc>
                  <a:spcAft>
                    <a:spcPts val="600"/>
                  </a:spcAft>
                  <a:buFont typeface="Wingdings" panose="05000000000000000000" pitchFamily="2" charset="2"/>
                  <a:buChar char="§"/>
                </a:pPr>
                <a:r>
                  <a:rPr lang="it-IT" sz="1200" dirty="0">
                    <a:solidFill>
                      <a:srgbClr val="FF0000"/>
                    </a:solidFill>
                  </a:rPr>
                  <a:t>aree </a:t>
                </a:r>
                <a:r>
                  <a:rPr lang="it-IT" sz="1200" dirty="0" smtClean="0">
                    <a:solidFill>
                      <a:srgbClr val="FF0000"/>
                    </a:solidFill>
                  </a:rPr>
                  <a:t>a bassa </a:t>
                </a:r>
                <a:r>
                  <a:rPr lang="it-IT" sz="1200" dirty="0">
                    <a:solidFill>
                      <a:srgbClr val="FF0000"/>
                    </a:solidFill>
                  </a:rPr>
                  <a:t>criticità: </a:t>
                </a:r>
                <a:r>
                  <a:rPr lang="it-IT" sz="1200" dirty="0" smtClean="0">
                    <a:solidFill>
                      <a:srgbClr val="FF0000"/>
                    </a:solidFill>
                  </a:rPr>
                  <a:t>solo requisiti minimi</a:t>
                </a:r>
                <a:endParaRPr lang="it-IT" sz="12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0" name="Connettore 1 29"/>
              <p:cNvCxnSpPr>
                <a:stCxn id="29" idx="1"/>
              </p:cNvCxnSpPr>
              <p:nvPr/>
            </p:nvCxnSpPr>
            <p:spPr>
              <a:xfrm flipH="1" flipV="1">
                <a:off x="5268861" y="1723113"/>
                <a:ext cx="880425" cy="62239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uppo 10"/>
            <p:cNvGrpSpPr/>
            <p:nvPr/>
          </p:nvGrpSpPr>
          <p:grpSpPr>
            <a:xfrm>
              <a:off x="-415635" y="1040533"/>
              <a:ext cx="5918217" cy="3036539"/>
              <a:chOff x="-847683" y="3200489"/>
              <a:chExt cx="5918217" cy="3036539"/>
            </a:xfrm>
          </p:grpSpPr>
          <p:grpSp>
            <p:nvGrpSpPr>
              <p:cNvPr id="14" name="Gruppo 13"/>
              <p:cNvGrpSpPr/>
              <p:nvPr/>
            </p:nvGrpSpPr>
            <p:grpSpPr>
              <a:xfrm>
                <a:off x="-847683" y="3200489"/>
                <a:ext cx="5918217" cy="3036539"/>
                <a:chOff x="-847683" y="3200489"/>
                <a:chExt cx="5918217" cy="3036539"/>
              </a:xfrm>
            </p:grpSpPr>
            <p:grpSp>
              <p:nvGrpSpPr>
                <p:cNvPr id="16" name="Gruppo 15"/>
                <p:cNvGrpSpPr/>
                <p:nvPr/>
              </p:nvGrpSpPr>
              <p:grpSpPr>
                <a:xfrm>
                  <a:off x="1907704" y="3789040"/>
                  <a:ext cx="3162830" cy="1967320"/>
                  <a:chOff x="1907704" y="3789040"/>
                  <a:chExt cx="3162830" cy="1967320"/>
                </a:xfrm>
              </p:grpSpPr>
              <p:sp>
                <p:nvSpPr>
                  <p:cNvPr id="22" name="Figura a mano libera 21"/>
                  <p:cNvSpPr/>
                  <p:nvPr/>
                </p:nvSpPr>
                <p:spPr>
                  <a:xfrm>
                    <a:off x="1907704" y="3861048"/>
                    <a:ext cx="985740" cy="805879"/>
                  </a:xfrm>
                  <a:custGeom>
                    <a:avLst/>
                    <a:gdLst>
                      <a:gd name="connsiteX0" fmla="*/ 822694 w 3090463"/>
                      <a:gd name="connsiteY0" fmla="*/ 93900 h 2265804"/>
                      <a:gd name="connsiteX1" fmla="*/ 931876 w 3090463"/>
                      <a:gd name="connsiteY1" fmla="*/ 80253 h 2265804"/>
                      <a:gd name="connsiteX2" fmla="*/ 2091936 w 3090463"/>
                      <a:gd name="connsiteY2" fmla="*/ 353208 h 2265804"/>
                      <a:gd name="connsiteX3" fmla="*/ 2883506 w 3090463"/>
                      <a:gd name="connsiteY3" fmla="*/ 1335847 h 2265804"/>
                      <a:gd name="connsiteX4" fmla="*/ 3060927 w 3090463"/>
                      <a:gd name="connsiteY4" fmla="*/ 1758927 h 2265804"/>
                      <a:gd name="connsiteX5" fmla="*/ 2392187 w 3090463"/>
                      <a:gd name="connsiteY5" fmla="*/ 2209303 h 2265804"/>
                      <a:gd name="connsiteX6" fmla="*/ 590682 w 3090463"/>
                      <a:gd name="connsiteY6" fmla="*/ 2141065 h 2265804"/>
                      <a:gd name="connsiteX7" fmla="*/ 3828 w 3090463"/>
                      <a:gd name="connsiteY7" fmla="*/ 1144778 h 2265804"/>
                      <a:gd name="connsiteX8" fmla="*/ 822694 w 3090463"/>
                      <a:gd name="connsiteY8" fmla="*/ 93900 h 2265804"/>
                      <a:gd name="connsiteX0" fmla="*/ 822694 w 3090463"/>
                      <a:gd name="connsiteY0" fmla="*/ 73858 h 2245762"/>
                      <a:gd name="connsiteX1" fmla="*/ 1259423 w 3090463"/>
                      <a:gd name="connsiteY1" fmla="*/ 114802 h 2245762"/>
                      <a:gd name="connsiteX2" fmla="*/ 2091936 w 3090463"/>
                      <a:gd name="connsiteY2" fmla="*/ 333166 h 2245762"/>
                      <a:gd name="connsiteX3" fmla="*/ 2883506 w 3090463"/>
                      <a:gd name="connsiteY3" fmla="*/ 1315805 h 2245762"/>
                      <a:gd name="connsiteX4" fmla="*/ 3060927 w 3090463"/>
                      <a:gd name="connsiteY4" fmla="*/ 1738885 h 2245762"/>
                      <a:gd name="connsiteX5" fmla="*/ 2392187 w 3090463"/>
                      <a:gd name="connsiteY5" fmla="*/ 2189261 h 2245762"/>
                      <a:gd name="connsiteX6" fmla="*/ 590682 w 3090463"/>
                      <a:gd name="connsiteY6" fmla="*/ 2121023 h 2245762"/>
                      <a:gd name="connsiteX7" fmla="*/ 3828 w 3090463"/>
                      <a:gd name="connsiteY7" fmla="*/ 1124736 h 2245762"/>
                      <a:gd name="connsiteX8" fmla="*/ 822694 w 3090463"/>
                      <a:gd name="connsiteY8" fmla="*/ 73858 h 2245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0463" h="2245762">
                        <a:moveTo>
                          <a:pt x="822694" y="73858"/>
                        </a:moveTo>
                        <a:cubicBezTo>
                          <a:pt x="1031960" y="-94464"/>
                          <a:pt x="1047883" y="71584"/>
                          <a:pt x="1259423" y="114802"/>
                        </a:cubicBezTo>
                        <a:cubicBezTo>
                          <a:pt x="1470963" y="158020"/>
                          <a:pt x="1821256" y="132999"/>
                          <a:pt x="2091936" y="333166"/>
                        </a:cubicBezTo>
                        <a:cubicBezTo>
                          <a:pt x="2362616" y="533333"/>
                          <a:pt x="2722008" y="1081519"/>
                          <a:pt x="2883506" y="1315805"/>
                        </a:cubicBezTo>
                        <a:cubicBezTo>
                          <a:pt x="3045004" y="1550091"/>
                          <a:pt x="3142813" y="1593309"/>
                          <a:pt x="3060927" y="1738885"/>
                        </a:cubicBezTo>
                        <a:cubicBezTo>
                          <a:pt x="2979041" y="1884461"/>
                          <a:pt x="2803894" y="2125571"/>
                          <a:pt x="2392187" y="2189261"/>
                        </a:cubicBezTo>
                        <a:cubicBezTo>
                          <a:pt x="1980480" y="2252951"/>
                          <a:pt x="988742" y="2298444"/>
                          <a:pt x="590682" y="2121023"/>
                        </a:cubicBezTo>
                        <a:cubicBezTo>
                          <a:pt x="192622" y="1943602"/>
                          <a:pt x="-32566" y="1470479"/>
                          <a:pt x="3828" y="1124736"/>
                        </a:cubicBezTo>
                        <a:cubicBezTo>
                          <a:pt x="40222" y="778993"/>
                          <a:pt x="613428" y="242180"/>
                          <a:pt x="822694" y="73858"/>
                        </a:cubicBezTo>
                        <a:close/>
                      </a:path>
                    </a:pathLst>
                  </a:custGeom>
                  <a:pattFill prst="smGrid">
                    <a:fgClr>
                      <a:srgbClr val="C00000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3" name="Figura a mano libera 22"/>
                  <p:cNvSpPr/>
                  <p:nvPr/>
                </p:nvSpPr>
                <p:spPr>
                  <a:xfrm>
                    <a:off x="4139952" y="3789040"/>
                    <a:ext cx="527650" cy="383144"/>
                  </a:xfrm>
                  <a:custGeom>
                    <a:avLst/>
                    <a:gdLst>
                      <a:gd name="connsiteX0" fmla="*/ 822694 w 3090463"/>
                      <a:gd name="connsiteY0" fmla="*/ 93900 h 2265804"/>
                      <a:gd name="connsiteX1" fmla="*/ 931876 w 3090463"/>
                      <a:gd name="connsiteY1" fmla="*/ 80253 h 2265804"/>
                      <a:gd name="connsiteX2" fmla="*/ 2091936 w 3090463"/>
                      <a:gd name="connsiteY2" fmla="*/ 353208 h 2265804"/>
                      <a:gd name="connsiteX3" fmla="*/ 2883506 w 3090463"/>
                      <a:gd name="connsiteY3" fmla="*/ 1335847 h 2265804"/>
                      <a:gd name="connsiteX4" fmla="*/ 3060927 w 3090463"/>
                      <a:gd name="connsiteY4" fmla="*/ 1758927 h 2265804"/>
                      <a:gd name="connsiteX5" fmla="*/ 2392187 w 3090463"/>
                      <a:gd name="connsiteY5" fmla="*/ 2209303 h 2265804"/>
                      <a:gd name="connsiteX6" fmla="*/ 590682 w 3090463"/>
                      <a:gd name="connsiteY6" fmla="*/ 2141065 h 2265804"/>
                      <a:gd name="connsiteX7" fmla="*/ 3828 w 3090463"/>
                      <a:gd name="connsiteY7" fmla="*/ 1144778 h 2265804"/>
                      <a:gd name="connsiteX8" fmla="*/ 822694 w 3090463"/>
                      <a:gd name="connsiteY8" fmla="*/ 93900 h 2265804"/>
                      <a:gd name="connsiteX0" fmla="*/ 822694 w 3090463"/>
                      <a:gd name="connsiteY0" fmla="*/ 73858 h 2245762"/>
                      <a:gd name="connsiteX1" fmla="*/ 1259423 w 3090463"/>
                      <a:gd name="connsiteY1" fmla="*/ 114802 h 2245762"/>
                      <a:gd name="connsiteX2" fmla="*/ 2091936 w 3090463"/>
                      <a:gd name="connsiteY2" fmla="*/ 333166 h 2245762"/>
                      <a:gd name="connsiteX3" fmla="*/ 2883506 w 3090463"/>
                      <a:gd name="connsiteY3" fmla="*/ 1315805 h 2245762"/>
                      <a:gd name="connsiteX4" fmla="*/ 3060927 w 3090463"/>
                      <a:gd name="connsiteY4" fmla="*/ 1738885 h 2245762"/>
                      <a:gd name="connsiteX5" fmla="*/ 2392187 w 3090463"/>
                      <a:gd name="connsiteY5" fmla="*/ 2189261 h 2245762"/>
                      <a:gd name="connsiteX6" fmla="*/ 590682 w 3090463"/>
                      <a:gd name="connsiteY6" fmla="*/ 2121023 h 2245762"/>
                      <a:gd name="connsiteX7" fmla="*/ 3828 w 3090463"/>
                      <a:gd name="connsiteY7" fmla="*/ 1124736 h 2245762"/>
                      <a:gd name="connsiteX8" fmla="*/ 822694 w 3090463"/>
                      <a:gd name="connsiteY8" fmla="*/ 73858 h 2245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0463" h="2245762">
                        <a:moveTo>
                          <a:pt x="822694" y="73858"/>
                        </a:moveTo>
                        <a:cubicBezTo>
                          <a:pt x="1031960" y="-94464"/>
                          <a:pt x="1047883" y="71584"/>
                          <a:pt x="1259423" y="114802"/>
                        </a:cubicBezTo>
                        <a:cubicBezTo>
                          <a:pt x="1470963" y="158020"/>
                          <a:pt x="1821256" y="132999"/>
                          <a:pt x="2091936" y="333166"/>
                        </a:cubicBezTo>
                        <a:cubicBezTo>
                          <a:pt x="2362616" y="533333"/>
                          <a:pt x="2722008" y="1081519"/>
                          <a:pt x="2883506" y="1315805"/>
                        </a:cubicBezTo>
                        <a:cubicBezTo>
                          <a:pt x="3045004" y="1550091"/>
                          <a:pt x="3142813" y="1593309"/>
                          <a:pt x="3060927" y="1738885"/>
                        </a:cubicBezTo>
                        <a:cubicBezTo>
                          <a:pt x="2979041" y="1884461"/>
                          <a:pt x="2803894" y="2125571"/>
                          <a:pt x="2392187" y="2189261"/>
                        </a:cubicBezTo>
                        <a:cubicBezTo>
                          <a:pt x="1980480" y="2252951"/>
                          <a:pt x="988742" y="2298444"/>
                          <a:pt x="590682" y="2121023"/>
                        </a:cubicBezTo>
                        <a:cubicBezTo>
                          <a:pt x="192622" y="1943602"/>
                          <a:pt x="-32566" y="1470479"/>
                          <a:pt x="3828" y="1124736"/>
                        </a:cubicBezTo>
                        <a:cubicBezTo>
                          <a:pt x="40222" y="778993"/>
                          <a:pt x="613428" y="242180"/>
                          <a:pt x="822694" y="73858"/>
                        </a:cubicBezTo>
                        <a:close/>
                      </a:path>
                    </a:pathLst>
                  </a:custGeom>
                  <a:pattFill prst="smGrid">
                    <a:fgClr>
                      <a:srgbClr val="C00000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4" name="Connettore 2 23"/>
                  <p:cNvCxnSpPr/>
                  <p:nvPr/>
                </p:nvCxnSpPr>
                <p:spPr>
                  <a:xfrm flipH="1">
                    <a:off x="4338920" y="4148919"/>
                    <a:ext cx="36492" cy="360000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Connettore 2 24"/>
                  <p:cNvCxnSpPr>
                    <a:stCxn id="22" idx="4"/>
                  </p:cNvCxnSpPr>
                  <p:nvPr/>
                </p:nvCxnSpPr>
                <p:spPr>
                  <a:xfrm>
                    <a:off x="2884023" y="4485037"/>
                    <a:ext cx="461802" cy="194099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Figura a mano libera 25"/>
                  <p:cNvSpPr/>
                  <p:nvPr/>
                </p:nvSpPr>
                <p:spPr>
                  <a:xfrm>
                    <a:off x="4476398" y="5373216"/>
                    <a:ext cx="527650" cy="383144"/>
                  </a:xfrm>
                  <a:custGeom>
                    <a:avLst/>
                    <a:gdLst>
                      <a:gd name="connsiteX0" fmla="*/ 822694 w 3090463"/>
                      <a:gd name="connsiteY0" fmla="*/ 93900 h 2265804"/>
                      <a:gd name="connsiteX1" fmla="*/ 931876 w 3090463"/>
                      <a:gd name="connsiteY1" fmla="*/ 80253 h 2265804"/>
                      <a:gd name="connsiteX2" fmla="*/ 2091936 w 3090463"/>
                      <a:gd name="connsiteY2" fmla="*/ 353208 h 2265804"/>
                      <a:gd name="connsiteX3" fmla="*/ 2883506 w 3090463"/>
                      <a:gd name="connsiteY3" fmla="*/ 1335847 h 2265804"/>
                      <a:gd name="connsiteX4" fmla="*/ 3060927 w 3090463"/>
                      <a:gd name="connsiteY4" fmla="*/ 1758927 h 2265804"/>
                      <a:gd name="connsiteX5" fmla="*/ 2392187 w 3090463"/>
                      <a:gd name="connsiteY5" fmla="*/ 2209303 h 2265804"/>
                      <a:gd name="connsiteX6" fmla="*/ 590682 w 3090463"/>
                      <a:gd name="connsiteY6" fmla="*/ 2141065 h 2265804"/>
                      <a:gd name="connsiteX7" fmla="*/ 3828 w 3090463"/>
                      <a:gd name="connsiteY7" fmla="*/ 1144778 h 2265804"/>
                      <a:gd name="connsiteX8" fmla="*/ 822694 w 3090463"/>
                      <a:gd name="connsiteY8" fmla="*/ 93900 h 2265804"/>
                      <a:gd name="connsiteX0" fmla="*/ 822694 w 3090463"/>
                      <a:gd name="connsiteY0" fmla="*/ 73858 h 2245762"/>
                      <a:gd name="connsiteX1" fmla="*/ 1259423 w 3090463"/>
                      <a:gd name="connsiteY1" fmla="*/ 114802 h 2245762"/>
                      <a:gd name="connsiteX2" fmla="*/ 2091936 w 3090463"/>
                      <a:gd name="connsiteY2" fmla="*/ 333166 h 2245762"/>
                      <a:gd name="connsiteX3" fmla="*/ 2883506 w 3090463"/>
                      <a:gd name="connsiteY3" fmla="*/ 1315805 h 2245762"/>
                      <a:gd name="connsiteX4" fmla="*/ 3060927 w 3090463"/>
                      <a:gd name="connsiteY4" fmla="*/ 1738885 h 2245762"/>
                      <a:gd name="connsiteX5" fmla="*/ 2392187 w 3090463"/>
                      <a:gd name="connsiteY5" fmla="*/ 2189261 h 2245762"/>
                      <a:gd name="connsiteX6" fmla="*/ 590682 w 3090463"/>
                      <a:gd name="connsiteY6" fmla="*/ 2121023 h 2245762"/>
                      <a:gd name="connsiteX7" fmla="*/ 3828 w 3090463"/>
                      <a:gd name="connsiteY7" fmla="*/ 1124736 h 2245762"/>
                      <a:gd name="connsiteX8" fmla="*/ 822694 w 3090463"/>
                      <a:gd name="connsiteY8" fmla="*/ 73858 h 2245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0463" h="2245762">
                        <a:moveTo>
                          <a:pt x="822694" y="73858"/>
                        </a:moveTo>
                        <a:cubicBezTo>
                          <a:pt x="1031960" y="-94464"/>
                          <a:pt x="1047883" y="71584"/>
                          <a:pt x="1259423" y="114802"/>
                        </a:cubicBezTo>
                        <a:cubicBezTo>
                          <a:pt x="1470963" y="158020"/>
                          <a:pt x="1821256" y="132999"/>
                          <a:pt x="2091936" y="333166"/>
                        </a:cubicBezTo>
                        <a:cubicBezTo>
                          <a:pt x="2362616" y="533333"/>
                          <a:pt x="2722008" y="1081519"/>
                          <a:pt x="2883506" y="1315805"/>
                        </a:cubicBezTo>
                        <a:cubicBezTo>
                          <a:pt x="3045004" y="1550091"/>
                          <a:pt x="3142813" y="1593309"/>
                          <a:pt x="3060927" y="1738885"/>
                        </a:cubicBezTo>
                        <a:cubicBezTo>
                          <a:pt x="2979041" y="1884461"/>
                          <a:pt x="2803894" y="2125571"/>
                          <a:pt x="2392187" y="2189261"/>
                        </a:cubicBezTo>
                        <a:cubicBezTo>
                          <a:pt x="1980480" y="2252951"/>
                          <a:pt x="988742" y="2298444"/>
                          <a:pt x="590682" y="2121023"/>
                        </a:cubicBezTo>
                        <a:cubicBezTo>
                          <a:pt x="192622" y="1943602"/>
                          <a:pt x="-32566" y="1470479"/>
                          <a:pt x="3828" y="1124736"/>
                        </a:cubicBezTo>
                        <a:cubicBezTo>
                          <a:pt x="40222" y="778993"/>
                          <a:pt x="613428" y="242180"/>
                          <a:pt x="822694" y="73858"/>
                        </a:cubicBezTo>
                        <a:close/>
                      </a:path>
                    </a:pathLst>
                  </a:custGeom>
                  <a:pattFill prst="smGrid">
                    <a:fgClr>
                      <a:srgbClr val="C00000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27" name="Connettore 2 26"/>
                  <p:cNvCxnSpPr>
                    <a:stCxn id="26" idx="2"/>
                  </p:cNvCxnSpPr>
                  <p:nvPr/>
                </p:nvCxnSpPr>
                <p:spPr>
                  <a:xfrm flipV="1">
                    <a:off x="4833565" y="5095163"/>
                    <a:ext cx="236969" cy="334894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7" name="Connettore 1 16"/>
                <p:cNvCxnSpPr/>
                <p:nvPr/>
              </p:nvCxnSpPr>
              <p:spPr>
                <a:xfrm flipH="1" flipV="1">
                  <a:off x="3729657" y="3212976"/>
                  <a:ext cx="657776" cy="76763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nettore 1 17"/>
                <p:cNvCxnSpPr/>
                <p:nvPr/>
              </p:nvCxnSpPr>
              <p:spPr>
                <a:xfrm flipH="1" flipV="1">
                  <a:off x="1478623" y="3291682"/>
                  <a:ext cx="789121" cy="880502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nettore 1 18"/>
                <p:cNvCxnSpPr/>
                <p:nvPr/>
              </p:nvCxnSpPr>
              <p:spPr>
                <a:xfrm flipH="1" flipV="1">
                  <a:off x="1454199" y="3291682"/>
                  <a:ext cx="309489" cy="294534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ttore 1 19"/>
                <p:cNvCxnSpPr/>
                <p:nvPr/>
              </p:nvCxnSpPr>
              <p:spPr>
                <a:xfrm flipH="1">
                  <a:off x="1478622" y="3212976"/>
                  <a:ext cx="2251035" cy="7870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CasellaDiTesto 20"/>
                <p:cNvSpPr txBox="1"/>
                <p:nvPr/>
              </p:nvSpPr>
              <p:spPr>
                <a:xfrm>
                  <a:off x="-847683" y="3200489"/>
                  <a:ext cx="2554422" cy="2058224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200"/>
                    </a:lnSpc>
                    <a:spcAft>
                      <a:spcPts val="600"/>
                    </a:spcAft>
                  </a:pPr>
                  <a:r>
                    <a:rPr lang="it-IT" sz="1200" dirty="0" smtClean="0">
                      <a:solidFill>
                        <a:prstClr val="black"/>
                      </a:solidFill>
                    </a:rPr>
                    <a:t>Ambiti di completamento</a:t>
                  </a:r>
                </a:p>
                <a:p>
                  <a:pPr algn="ctr">
                    <a:lnSpc>
                      <a:spcPts val="1200"/>
                    </a:lnSpc>
                    <a:spcAft>
                      <a:spcPts val="600"/>
                    </a:spcAft>
                  </a:pPr>
                  <a:r>
                    <a:rPr lang="it-IT" sz="1200" dirty="0" smtClean="0">
                      <a:solidFill>
                        <a:prstClr val="black"/>
                      </a:solidFill>
                    </a:rPr>
                    <a:t>o Ambiti di trasformazione</a:t>
                  </a:r>
                </a:p>
                <a:p>
                  <a:pPr marL="171450" indent="-171450">
                    <a:lnSpc>
                      <a:spcPts val="1200"/>
                    </a:lnSpc>
                    <a:spcBef>
                      <a:spcPts val="600"/>
                    </a:spcBef>
                    <a:spcAft>
                      <a:spcPts val="600"/>
                    </a:spcAft>
                    <a:buFont typeface="Wingdings" panose="05000000000000000000" pitchFamily="2" charset="2"/>
                    <a:buChar char="§"/>
                  </a:pPr>
                  <a:r>
                    <a:rPr lang="it-IT" sz="1200" dirty="0">
                      <a:solidFill>
                        <a:srgbClr val="FF0000"/>
                      </a:solidFill>
                    </a:rPr>
                    <a:t>aree ad alta criticità: </a:t>
                  </a:r>
                  <a:r>
                    <a:rPr lang="it-IT" sz="1200" dirty="0" err="1">
                      <a:solidFill>
                        <a:srgbClr val="FF0000"/>
                      </a:solidFill>
                    </a:rPr>
                    <a:t>Qlimite</a:t>
                  </a:r>
                  <a:r>
                    <a:rPr lang="it-IT" sz="1200" dirty="0">
                      <a:solidFill>
                        <a:srgbClr val="FF0000"/>
                      </a:solidFill>
                    </a:rPr>
                    <a:t> ≤ </a:t>
                  </a:r>
                  <a:r>
                    <a:rPr lang="it-IT" sz="1200" b="1" dirty="0">
                      <a:solidFill>
                        <a:srgbClr val="FF0000"/>
                      </a:solidFill>
                    </a:rPr>
                    <a:t>10 l/s </a:t>
                  </a:r>
                  <a:r>
                    <a:rPr lang="it-IT" sz="1200" b="1" dirty="0" err="1" smtClean="0">
                      <a:solidFill>
                        <a:srgbClr val="FF0000"/>
                      </a:solidFill>
                    </a:rPr>
                    <a:t>hai</a:t>
                  </a:r>
                  <a:r>
                    <a:rPr lang="it-IT" sz="1200" b="1" baseline="-25000" dirty="0" err="1" smtClean="0">
                      <a:solidFill>
                        <a:srgbClr val="FF0000"/>
                      </a:solidFill>
                    </a:rPr>
                    <a:t>mp</a:t>
                  </a:r>
                  <a:endParaRPr lang="it-IT" sz="1200" b="1" baseline="-25000" dirty="0">
                    <a:solidFill>
                      <a:srgbClr val="FF0000"/>
                    </a:solidFill>
                  </a:endParaRPr>
                </a:p>
                <a:p>
                  <a:pPr marL="171450" indent="-171450">
                    <a:lnSpc>
                      <a:spcPts val="1200"/>
                    </a:lnSpc>
                    <a:spcAft>
                      <a:spcPts val="600"/>
                    </a:spcAft>
                    <a:buFont typeface="Wingdings" panose="05000000000000000000" pitchFamily="2" charset="2"/>
                    <a:buChar char="§"/>
                  </a:pPr>
                  <a:r>
                    <a:rPr lang="it-IT" sz="1200" dirty="0">
                      <a:solidFill>
                        <a:srgbClr val="FF0000"/>
                      </a:solidFill>
                    </a:rPr>
                    <a:t>aree a media criticità: </a:t>
                  </a:r>
                  <a:r>
                    <a:rPr lang="it-IT" sz="1200" dirty="0" err="1">
                      <a:solidFill>
                        <a:srgbClr val="FF0000"/>
                      </a:solidFill>
                    </a:rPr>
                    <a:t>Qlimite</a:t>
                  </a:r>
                  <a:r>
                    <a:rPr lang="it-IT" sz="1200" dirty="0">
                      <a:solidFill>
                        <a:srgbClr val="FF0000"/>
                      </a:solidFill>
                    </a:rPr>
                    <a:t> ≤ </a:t>
                  </a:r>
                  <a:r>
                    <a:rPr lang="it-IT" sz="1200" b="1" dirty="0">
                      <a:solidFill>
                        <a:srgbClr val="FF0000"/>
                      </a:solidFill>
                    </a:rPr>
                    <a:t>20 l/s </a:t>
                  </a:r>
                  <a:r>
                    <a:rPr lang="it-IT" sz="1200" b="1" dirty="0" err="1">
                      <a:solidFill>
                        <a:srgbClr val="FF0000"/>
                      </a:solidFill>
                    </a:rPr>
                    <a:t>hai</a:t>
                  </a:r>
                  <a:r>
                    <a:rPr lang="it-IT" sz="1200" b="1" baseline="-25000" dirty="0" err="1">
                      <a:solidFill>
                        <a:srgbClr val="FF0000"/>
                      </a:solidFill>
                    </a:rPr>
                    <a:t>mp</a:t>
                  </a:r>
                  <a:r>
                    <a:rPr lang="it-IT" sz="1200" b="1" baseline="-25000" dirty="0">
                      <a:solidFill>
                        <a:srgbClr val="FF0000"/>
                      </a:solidFill>
                    </a:rPr>
                    <a:t> </a:t>
                  </a:r>
                  <a:endParaRPr lang="it-IT" sz="1200" b="1" baseline="-25000" dirty="0" smtClean="0">
                    <a:solidFill>
                      <a:srgbClr val="FF0000"/>
                    </a:solidFill>
                  </a:endParaRPr>
                </a:p>
                <a:p>
                  <a:pPr marL="171450" indent="-171450">
                    <a:lnSpc>
                      <a:spcPts val="1200"/>
                    </a:lnSpc>
                    <a:spcAft>
                      <a:spcPts val="600"/>
                    </a:spcAft>
                    <a:buFont typeface="Wingdings" panose="05000000000000000000" pitchFamily="2" charset="2"/>
                    <a:buChar char="§"/>
                  </a:pPr>
                  <a:r>
                    <a:rPr lang="it-IT" sz="1200" dirty="0" smtClean="0">
                      <a:solidFill>
                        <a:srgbClr val="FF0000"/>
                      </a:solidFill>
                    </a:rPr>
                    <a:t>aree </a:t>
                  </a:r>
                  <a:r>
                    <a:rPr lang="it-IT" sz="1200" dirty="0">
                      <a:solidFill>
                        <a:srgbClr val="FF0000"/>
                      </a:solidFill>
                    </a:rPr>
                    <a:t>a bassa criticità: solo requisiti minimi</a:t>
                  </a:r>
                  <a:endParaRPr lang="it-IT" sz="1200" b="1" dirty="0">
                    <a:solidFill>
                      <a:srgbClr val="FF0000"/>
                    </a:solidFill>
                  </a:endParaRPr>
                </a:p>
              </p:txBody>
            </p:sp>
          </p:grpSp>
          <p:cxnSp>
            <p:nvCxnSpPr>
              <p:cNvPr id="15" name="Connettore 1 14"/>
              <p:cNvCxnSpPr/>
              <p:nvPr/>
            </p:nvCxnSpPr>
            <p:spPr>
              <a:xfrm flipH="1">
                <a:off x="1758506" y="5564788"/>
                <a:ext cx="2981717" cy="672239"/>
              </a:xfrm>
              <a:prstGeom prst="line">
                <a:avLst/>
              </a:prstGeom>
              <a:ln w="3175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3" name="CasellaDiTesto 52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14568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757398" y="1268760"/>
            <a:ext cx="762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tabLst>
                <a:tab pos="441325" algn="l"/>
              </a:tabLst>
            </a:pPr>
            <a:r>
              <a:rPr lang="it-IT" dirty="0" smtClean="0"/>
              <a:t>Classificazione degli interventi in funzione dell’impermeabilizzazione potenziale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68338" y="16017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7209905"/>
              </p:ext>
            </p:extLst>
          </p:nvPr>
        </p:nvGraphicFramePr>
        <p:xfrm>
          <a:off x="323528" y="1830388"/>
          <a:ext cx="8448205" cy="4334915"/>
        </p:xfrm>
        <a:graphic>
          <a:graphicData uri="http://schemas.openxmlformats.org/drawingml/2006/table">
            <a:tbl>
              <a:tblPr firstRow="1" firstCol="1" bandRow="1"/>
              <a:tblGrid>
                <a:gridCol w="720080"/>
                <a:gridCol w="1872208"/>
                <a:gridCol w="2304256"/>
                <a:gridCol w="1296144"/>
                <a:gridCol w="1187066"/>
                <a:gridCol w="1068451"/>
              </a:tblGrid>
              <a:tr h="216746">
                <a:tc rowSpan="3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alibri"/>
                        </a:rPr>
                        <a:t>CLASSE DI INTERVENTO</a:t>
                      </a:r>
                      <a:endParaRPr lang="it-IT" sz="1400" dirty="0">
                        <a:effectLst/>
                        <a:latin typeface="Calibri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>
                          <a:effectLst/>
                          <a:latin typeface="Calibri"/>
                        </a:rPr>
                        <a:t>SUPERFICIE INTERESSATA DALL’INTERVENTO</a:t>
                      </a:r>
                      <a:endParaRPr lang="it-IT" sz="1400">
                        <a:effectLst/>
                        <a:latin typeface="Calibri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>
                          <a:effectLst/>
                          <a:latin typeface="Calibri"/>
                        </a:rPr>
                        <a:t>COEFFICIENTE DEFLUSSO MEDIO PONDERALE</a:t>
                      </a:r>
                      <a:endParaRPr lang="it-IT" sz="1400">
                        <a:effectLst/>
                        <a:latin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>
                          <a:effectLst/>
                          <a:latin typeface="Calibri"/>
                        </a:rPr>
                        <a:t>(calcolato come da art. 7.4)</a:t>
                      </a:r>
                      <a:endParaRPr lang="it-IT" sz="1400">
                        <a:effectLst/>
                        <a:latin typeface="Calibri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>
                          <a:effectLst/>
                          <a:latin typeface="Calibri"/>
                        </a:rPr>
                        <a:t>MODALITÀ DI CALCOLO</a:t>
                      </a:r>
                      <a:endParaRPr lang="it-IT" sz="1400">
                        <a:effectLst/>
                        <a:latin typeface="Calibri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33492"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>
                          <a:effectLst/>
                          <a:latin typeface="Calibri"/>
                        </a:rPr>
                        <a:t>AMBITI TERRITORIALI </a:t>
                      </a:r>
                      <a:endParaRPr lang="it-IT" sz="1400">
                        <a:effectLst/>
                        <a:latin typeface="Calibri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>
                          <a:effectLst/>
                          <a:latin typeface="Calibri"/>
                        </a:rPr>
                        <a:t>(art. 5.2.3)</a:t>
                      </a:r>
                      <a:endParaRPr lang="it-IT" sz="1400">
                        <a:effectLst/>
                        <a:latin typeface="Calibri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50237"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>
                          <a:effectLst/>
                          <a:latin typeface="Calibri"/>
                        </a:rPr>
                        <a:t>Aree A, B</a:t>
                      </a:r>
                      <a:endParaRPr lang="it-IT" sz="1400">
                        <a:effectLst/>
                        <a:latin typeface="Calibri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b="1">
                          <a:effectLst/>
                          <a:latin typeface="Calibri"/>
                        </a:rPr>
                        <a:t>Aree C</a:t>
                      </a:r>
                      <a:endParaRPr lang="it-IT" sz="1400">
                        <a:effectLst/>
                        <a:latin typeface="Calibri"/>
                      </a:endParaRP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Impermeabilizzazione potenziale bassa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≤ 0,1 ha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(≤ 1.000 mq)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≤ 0,4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Requisiti minimi art. 8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33492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Impermeabilizzazione potenziale media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≤ 0,1 ha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(≤ 1.000 mq)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&gt; 0,4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Metodo delle sole piogge (v. art. 7.5.2)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Requisiti minimi art. 8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65023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da &gt; 0,1 a ≤ 1 ha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(da &gt; 1.000 a ≤ 10.000 mq)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qualsiasi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5023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da &gt; 1 a ≤ 10 ha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(da &gt; 10.000 a ≤ 100.000 mq)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≤ 0,4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BD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502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Impermeabilizzazione potenziale alta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da &gt; 1 a ≤ 10 ha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(da &gt; 10.000 a ≤100.000 mq)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>
                          <a:effectLst/>
                          <a:latin typeface="Calibri"/>
                        </a:rPr>
                        <a:t>&gt; 0,4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400" dirty="0">
                          <a:effectLst/>
                          <a:latin typeface="Calibri"/>
                        </a:rPr>
                        <a:t>Procedura dettagliata (v. art. 7.5.3)</a:t>
                      </a:r>
                    </a:p>
                  </a:txBody>
                  <a:tcPr marL="53975" marR="5397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959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CasellaDiTesto 15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83884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68338" y="16017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611560" y="1628800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 smtClean="0"/>
              <a:t>L’art. 7 del Regolamento disciplina le modalità di calcolo idraulico del volume di laminazione nei tre casi di impermeabilizzazione potenziale alta, media, bassa e per i tre ambiti territoriali ad alta, media, bassa criticità idraulica.</a:t>
            </a:r>
          </a:p>
        </p:txBody>
      </p:sp>
      <p:graphicFrame>
        <p:nvGraphicFramePr>
          <p:cNvPr id="17" name="Tabel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279077"/>
              </p:ext>
            </p:extLst>
          </p:nvPr>
        </p:nvGraphicFramePr>
        <p:xfrm>
          <a:off x="896543" y="3768735"/>
          <a:ext cx="5760641" cy="182124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365796"/>
                <a:gridCol w="3394845"/>
              </a:tblGrid>
              <a:tr h="344927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</a:rPr>
                        <a:t>Criticità dell’area (par. 5.2.3)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300"/>
                        </a:spcAft>
                      </a:pPr>
                      <a:r>
                        <a:rPr lang="it-IT" sz="1400" b="1" dirty="0">
                          <a:solidFill>
                            <a:schemeClr val="tx1"/>
                          </a:solidFill>
                          <a:effectLst/>
                        </a:rPr>
                        <a:t>Volume specifico standard di laminazione</a:t>
                      </a:r>
                      <a:endParaRPr lang="it-IT" sz="14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92106">
                <a:tc>
                  <a:txBody>
                    <a:bodyPr/>
                    <a:lstStyle/>
                    <a:p>
                      <a:pPr marL="9017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aree A ad alta criticità idraulica 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76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800 mc per ettaro di superficie impermeabile dell’intervento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106">
                <a:tc>
                  <a:txBody>
                    <a:bodyPr/>
                    <a:lstStyle/>
                    <a:p>
                      <a:pPr marL="9017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aree B a media criticità idraulica 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76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600 mc per ettaro di superficie impermeabile dell’intervento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106">
                <a:tc>
                  <a:txBody>
                    <a:bodyPr/>
                    <a:lstStyle/>
                    <a:p>
                      <a:pPr marL="9017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aree C a bassa criticità idraulica 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176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400 mc per ettaro di superficie impermeabile dell’intervento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CasellaDiTesto 17"/>
          <p:cNvSpPr txBox="1"/>
          <p:nvPr/>
        </p:nvSpPr>
        <p:spPr>
          <a:xfrm>
            <a:off x="611560" y="5694347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 smtClean="0"/>
              <a:t>In tutti gli altri casi il volume di laminazione da adottare </a:t>
            </a:r>
            <a:r>
              <a:rPr lang="it-IT" sz="1600" dirty="0"/>
              <a:t>per la progettazione degli interventi di invarianza </a:t>
            </a:r>
            <a:r>
              <a:rPr lang="it-IT" sz="1600" dirty="0" smtClean="0"/>
              <a:t>idraulica è pari al valore maggiore tra il valore risultante dai calcoli idraulici e quello dato dai </a:t>
            </a:r>
            <a:r>
              <a:rPr lang="it-IT" sz="1600" dirty="0"/>
              <a:t>valori parametrici indicati nell’art. 8 come requisiti minimi</a:t>
            </a:r>
            <a:r>
              <a:rPr lang="it-IT" sz="1600" dirty="0" smtClean="0"/>
              <a:t>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11560" y="2427054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 smtClean="0"/>
              <a:t>Nel caso di </a:t>
            </a:r>
            <a:r>
              <a:rPr lang="it-IT" sz="1600" dirty="0"/>
              <a:t>impermeabilizzazione potenziale </a:t>
            </a:r>
            <a:r>
              <a:rPr lang="it-IT" sz="1600" dirty="0" smtClean="0"/>
              <a:t>bassa e comunque nell’ambito territoriale a bassa criticità idraulica, il volume di laminazione da adottare è dato direttamente, senza necessità di calcolo idraulico, dai valori parametrici indicati nell’art. 8 come requisiti minimi.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971600" y="3300509"/>
            <a:ext cx="75248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Requisiti minimi dei volumi di laminazione nel caso di “Impermeabilizzazione potenziale bassa” o nell’ambito territoriale di bassa criticità.</a:t>
            </a:r>
            <a:endParaRPr lang="it-IT" sz="1200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838431" y="1196752"/>
            <a:ext cx="5467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tabLst>
                <a:tab pos="441325" algn="l"/>
              </a:tabLst>
            </a:pPr>
            <a:r>
              <a:rPr lang="it-IT" dirty="0" smtClean="0"/>
              <a:t>Volumi di invaso di laminazione necessari nei diversi casi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6886788" y="4408408"/>
            <a:ext cx="188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Portata scarico: </a:t>
            </a:r>
          </a:p>
          <a:p>
            <a:pPr algn="ctr"/>
            <a:r>
              <a:rPr lang="it-IT" sz="1400" dirty="0" smtClean="0"/>
              <a:t>≤ 20 l/s /</a:t>
            </a:r>
            <a:r>
              <a:rPr lang="it-IT" sz="1400" dirty="0" err="1" smtClean="0"/>
              <a:t>ha</a:t>
            </a:r>
            <a:r>
              <a:rPr lang="it-IT" sz="1400" baseline="-25000" dirty="0" err="1" smtClean="0"/>
              <a:t>imp</a:t>
            </a:r>
            <a:endParaRPr lang="it-IT" sz="1400" baseline="-25000" dirty="0"/>
          </a:p>
        </p:txBody>
      </p:sp>
      <p:sp>
        <p:nvSpPr>
          <p:cNvPr id="3" name="Freccia a destra 2"/>
          <p:cNvSpPr/>
          <p:nvPr/>
        </p:nvSpPr>
        <p:spPr>
          <a:xfrm>
            <a:off x="6804248" y="4670018"/>
            <a:ext cx="277500" cy="12713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90592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2663788" y="2257354"/>
            <a:ext cx="6300700" cy="41958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2967041" y="1124744"/>
            <a:ext cx="3209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tabLst>
                <a:tab pos="441325" algn="l"/>
              </a:tabLst>
            </a:pPr>
            <a:r>
              <a:rPr lang="it-IT" b="1" dirty="0" smtClean="0"/>
              <a:t>Costi degli invasi di laminazione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1799548" y="1412776"/>
            <a:ext cx="55449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1950"/>
            <a:r>
              <a:rPr lang="it-IT" sz="1600" dirty="0" smtClean="0"/>
              <a:t>Gli invasi di laminazione hanno costo di costruzione:</a:t>
            </a:r>
          </a:p>
          <a:p>
            <a:pPr marL="285750" indent="-285750" defTabSz="361950">
              <a:buFont typeface="Wingdings" panose="05000000000000000000" pitchFamily="2" charset="2"/>
              <a:buChar char="Ø"/>
            </a:pPr>
            <a:r>
              <a:rPr lang="it-IT" sz="1600" dirty="0" smtClean="0"/>
              <a:t>molto </a:t>
            </a:r>
            <a:r>
              <a:rPr lang="it-IT" sz="1600" dirty="0"/>
              <a:t>variabile in funzione della loro </a:t>
            </a:r>
            <a:r>
              <a:rPr lang="it-IT" sz="1600" dirty="0" smtClean="0"/>
              <a:t>tipologia</a:t>
            </a:r>
          </a:p>
          <a:p>
            <a:pPr marL="285750" indent="-285750" defTabSz="361950">
              <a:buFont typeface="Wingdings" panose="05000000000000000000" pitchFamily="2" charset="2"/>
              <a:buChar char="Ø"/>
            </a:pPr>
            <a:r>
              <a:rPr lang="it-IT" sz="1600" dirty="0" smtClean="0"/>
              <a:t>comunque modesto rispetto ai costi degli interventi edilizi</a:t>
            </a:r>
            <a:endParaRPr lang="it-IT" sz="1600" dirty="0"/>
          </a:p>
        </p:txBody>
      </p:sp>
      <p:graphicFrame>
        <p:nvGraphicFramePr>
          <p:cNvPr id="22" name="Tabella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6482900"/>
              </p:ext>
            </p:extLst>
          </p:nvPr>
        </p:nvGraphicFramePr>
        <p:xfrm>
          <a:off x="3095836" y="2543418"/>
          <a:ext cx="5336594" cy="1369696"/>
        </p:xfrm>
        <a:graphic>
          <a:graphicData uri="http://schemas.openxmlformats.org/drawingml/2006/table">
            <a:tbl>
              <a:tblPr firstRow="1" firstCol="1" bandRow="1"/>
              <a:tblGrid>
                <a:gridCol w="1307931"/>
                <a:gridCol w="2198594"/>
                <a:gridCol w="1830069"/>
              </a:tblGrid>
              <a:tr h="0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Costi parametrici di costruzione di vasche di laminazione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Costo minimo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Invasi ricavati in aree verdi </a:t>
                      </a:r>
                      <a:r>
                        <a:rPr lang="it-IT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permeabili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Costo per mc di invaso   0 ÷ 50 </a:t>
                      </a:r>
                      <a:r>
                        <a:rPr lang="it-IT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euro/mc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Costo massimo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Vasche chiuse in </a:t>
                      </a:r>
                      <a:r>
                        <a:rPr lang="it-IT" sz="14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c.a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Costo per mc di invaso </a:t>
                      </a:r>
                      <a:r>
                        <a:rPr lang="it-IT" sz="14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odg</a:t>
                      </a:r>
                      <a:r>
                        <a:rPr lang="it-IT" sz="14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= 500 ÷ 800 euro/mc</a:t>
                      </a:r>
                      <a:endParaRPr lang="it-IT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856" y="2258969"/>
            <a:ext cx="2304256" cy="1589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 descr="PhotoPC venerdì 20 febbraio 1998 18"/>
          <p:cNvPicPr>
            <a:picLocks noChangeAspect="1" noChangeArrowheads="1"/>
          </p:cNvPicPr>
          <p:nvPr/>
        </p:nvPicPr>
        <p:blipFill>
          <a:blip r:embed="rId3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7"/>
          <a:stretch>
            <a:fillRect/>
          </a:stretch>
        </p:blipFill>
        <p:spPr bwMode="auto">
          <a:xfrm>
            <a:off x="251520" y="3867926"/>
            <a:ext cx="2304256" cy="18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Connettore 2 24"/>
          <p:cNvCxnSpPr/>
          <p:nvPr/>
        </p:nvCxnSpPr>
        <p:spPr>
          <a:xfrm flipV="1">
            <a:off x="2411760" y="2961716"/>
            <a:ext cx="792088" cy="23335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 flipV="1">
            <a:off x="2232000" y="3483104"/>
            <a:ext cx="936104" cy="136815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4220849" y="3933617"/>
            <a:ext cx="276037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 smtClean="0"/>
              <a:t>Volume di laminazione necessario</a:t>
            </a:r>
          </a:p>
          <a:p>
            <a:pPr algn="ctr"/>
            <a:r>
              <a:rPr lang="it-IT" sz="1400" dirty="0" smtClean="0"/>
              <a:t>200 ÷ 1.000 mc/</a:t>
            </a:r>
            <a:r>
              <a:rPr lang="it-IT" sz="1400" dirty="0" err="1" smtClean="0"/>
              <a:t>ha</a:t>
            </a:r>
            <a:r>
              <a:rPr lang="it-IT" sz="1400" baseline="-25000" dirty="0" err="1" smtClean="0"/>
              <a:t>imp</a:t>
            </a:r>
            <a:endParaRPr lang="it-IT" sz="1400" baseline="-250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4050193" y="4612486"/>
            <a:ext cx="3101683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Costi parametrici di costruzione edilizia</a:t>
            </a:r>
            <a:endParaRPr lang="it-IT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it-IT" sz="1400" dirty="0"/>
              <a:t>5</a:t>
            </a:r>
            <a:r>
              <a:rPr lang="it-IT" sz="1400" dirty="0" smtClean="0"/>
              <a:t>00 ÷ 2.000 euro/mq</a:t>
            </a:r>
            <a:endParaRPr lang="it-IT" sz="14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3629792" y="5478949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=</a:t>
            </a:r>
            <a:endParaRPr lang="it-IT" sz="14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3760210" y="5371227"/>
            <a:ext cx="1520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c</a:t>
            </a:r>
            <a:r>
              <a:rPr lang="it-IT" sz="1400" dirty="0" smtClean="0"/>
              <a:t>osto vasca</a:t>
            </a:r>
          </a:p>
          <a:p>
            <a:pPr algn="ctr"/>
            <a:r>
              <a:rPr lang="it-IT" sz="1400" dirty="0"/>
              <a:t>c</a:t>
            </a:r>
            <a:r>
              <a:rPr lang="it-IT" sz="1400" dirty="0" smtClean="0"/>
              <a:t>osto intervento</a:t>
            </a:r>
            <a:endParaRPr lang="it-IT" sz="140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2699792" y="5351730"/>
            <a:ext cx="1060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Incidenza </a:t>
            </a:r>
          </a:p>
          <a:p>
            <a:r>
              <a:rPr lang="it-IT" sz="1400" dirty="0" smtClean="0"/>
              <a:t>percentuale</a:t>
            </a:r>
            <a:endParaRPr lang="it-IT" sz="1400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5364088" y="5351730"/>
            <a:ext cx="3224281" cy="579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900"/>
              </a:lnSpc>
            </a:pP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200 ÷ </a:t>
            </a:r>
            <a:r>
              <a:rPr lang="it-IT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1.000 mc/</a:t>
            </a:r>
            <a:r>
              <a:rPr lang="it-IT" sz="14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</a:t>
            </a:r>
            <a:r>
              <a:rPr lang="it-IT" sz="1400" baseline="-250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</a:t>
            </a:r>
            <a:r>
              <a:rPr lang="it-IT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x  50 ÷ 800 euro/mc</a:t>
            </a:r>
          </a:p>
          <a:p>
            <a:pPr algn="ctr">
              <a:lnSpc>
                <a:spcPts val="1900"/>
              </a:lnSpc>
            </a:pPr>
            <a:r>
              <a:rPr lang="it-IT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10.000 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 </a:t>
            </a:r>
            <a:r>
              <a:rPr lang="it-IT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(500 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÷ 2.000 euro/mq</a:t>
            </a:r>
            <a:r>
              <a:rPr lang="it-IT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it-IT" sz="1400" dirty="0"/>
          </a:p>
        </p:txBody>
      </p:sp>
      <p:cxnSp>
        <p:nvCxnSpPr>
          <p:cNvPr id="33" name="Connettore 1 32"/>
          <p:cNvCxnSpPr/>
          <p:nvPr/>
        </p:nvCxnSpPr>
        <p:spPr>
          <a:xfrm flipV="1">
            <a:off x="3889288" y="5634312"/>
            <a:ext cx="1296000" cy="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5141960" y="546866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=</a:t>
            </a:r>
            <a:endParaRPr lang="it-IT" sz="1400" dirty="0"/>
          </a:p>
        </p:txBody>
      </p:sp>
      <p:cxnSp>
        <p:nvCxnSpPr>
          <p:cNvPr id="35" name="Connettore 1 34"/>
          <p:cNvCxnSpPr/>
          <p:nvPr/>
        </p:nvCxnSpPr>
        <p:spPr>
          <a:xfrm>
            <a:off x="5416394" y="5639762"/>
            <a:ext cx="3168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4752020" y="2204864"/>
            <a:ext cx="2380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smtClean="0">
                <a:solidFill>
                  <a:srgbClr val="FF0000"/>
                </a:solidFill>
              </a:rPr>
              <a:t>Per una stima orientativa: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8618046" y="546866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=</a:t>
            </a:r>
            <a:endParaRPr lang="it-IT" sz="1400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5148064" y="6021288"/>
            <a:ext cx="1337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= </a:t>
            </a:r>
            <a:r>
              <a:rPr lang="it-IT" sz="1400" dirty="0" err="1" smtClean="0"/>
              <a:t>odg</a:t>
            </a:r>
            <a:r>
              <a:rPr lang="it-IT" sz="1400" dirty="0" smtClean="0"/>
              <a:t> 0,1 </a:t>
            </a:r>
            <a:r>
              <a:rPr lang="it-IT" sz="1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÷ </a:t>
            </a:r>
            <a:r>
              <a:rPr lang="it-IT" sz="1400" dirty="0" smtClean="0"/>
              <a:t>10%</a:t>
            </a:r>
            <a:endParaRPr lang="it-IT" sz="1400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83884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1620198" y="1124744"/>
            <a:ext cx="5903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tabLst>
                <a:tab pos="441325" algn="l"/>
              </a:tabLst>
            </a:pPr>
            <a:r>
              <a:rPr lang="it-IT" b="1" dirty="0" smtClean="0"/>
              <a:t>Monetizzazione a favore dei Comuni nei casi di impossibilità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575370" y="1484784"/>
            <a:ext cx="7993260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61950"/>
            <a:r>
              <a:rPr lang="it-IT" b="1" dirty="0" smtClean="0">
                <a:solidFill>
                  <a:srgbClr val="FF0000"/>
                </a:solidFill>
              </a:rPr>
              <a:t>Casi di impossibilità </a:t>
            </a:r>
          </a:p>
          <a:p>
            <a:pPr defTabSz="361950"/>
            <a:r>
              <a:rPr lang="it-IT" sz="1700" dirty="0"/>
              <a:t>S</a:t>
            </a:r>
            <a:r>
              <a:rPr lang="it-IT" sz="1700" dirty="0" smtClean="0"/>
              <a:t>olo per interventi edilizi con edificazione coperta  oltre il 90% dell’area disponibile e in cui:</a:t>
            </a:r>
          </a:p>
          <a:p>
            <a:pPr marL="285750" indent="-285750" defTabSz="361950">
              <a:buFont typeface="Wingdings" panose="05000000000000000000" pitchFamily="2" charset="2"/>
              <a:buChar char="Ø"/>
            </a:pPr>
            <a:r>
              <a:rPr lang="it-IT" sz="1700" dirty="0"/>
              <a:t>la laminazione non sia possibile né sulla copertura né nelle fondazioni</a:t>
            </a:r>
          </a:p>
          <a:p>
            <a:pPr marL="285750" indent="-285750" defTabSz="361950">
              <a:buFont typeface="Wingdings" panose="05000000000000000000" pitchFamily="2" charset="2"/>
              <a:buChar char="Ø"/>
            </a:pPr>
            <a:r>
              <a:rPr lang="it-IT" sz="1700" dirty="0" smtClean="0"/>
              <a:t>il residuo 10% non sia utilizzabile per la laminazione</a:t>
            </a:r>
          </a:p>
          <a:p>
            <a:pPr marL="285750" indent="-285750" defTabSz="361950">
              <a:buFont typeface="Wingdings" panose="05000000000000000000" pitchFamily="2" charset="2"/>
              <a:buChar char="Ø"/>
            </a:pPr>
            <a:r>
              <a:rPr lang="it-IT" sz="1700" dirty="0" smtClean="0"/>
              <a:t>non sussistano altre aree esterne disponibili </a:t>
            </a:r>
            <a:r>
              <a:rPr lang="it-IT" sz="1700" dirty="0"/>
              <a:t>per la </a:t>
            </a:r>
            <a:r>
              <a:rPr lang="it-IT" sz="1700" dirty="0" smtClean="0"/>
              <a:t>laminazione.</a:t>
            </a:r>
          </a:p>
        </p:txBody>
      </p:sp>
      <p:sp>
        <p:nvSpPr>
          <p:cNvPr id="39" name="CasellaDiTesto 38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  <p:sp>
        <p:nvSpPr>
          <p:cNvPr id="40" name="Rettangolo 39"/>
          <p:cNvSpPr/>
          <p:nvPr/>
        </p:nvSpPr>
        <p:spPr>
          <a:xfrm>
            <a:off x="455653" y="3140968"/>
            <a:ext cx="83648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61950"/>
            <a:r>
              <a:rPr lang="it-IT" b="1" dirty="0" smtClean="0">
                <a:solidFill>
                  <a:srgbClr val="FF0000"/>
                </a:solidFill>
              </a:rPr>
              <a:t>Monetizzazione</a:t>
            </a:r>
          </a:p>
          <a:p>
            <a:pPr defTabSz="361950"/>
            <a:r>
              <a:rPr lang="it-IT" sz="1700" dirty="0" smtClean="0"/>
              <a:t>Parametrata in 1000 euro/mc di volume di laminazione, in modo da compensare i costi di costruzione e la capitalizzazione dei costi di gestione  nel medio-lungo periodo: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406592"/>
              </p:ext>
            </p:extLst>
          </p:nvPr>
        </p:nvGraphicFramePr>
        <p:xfrm>
          <a:off x="521550" y="4077072"/>
          <a:ext cx="8100900" cy="16402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620357"/>
                <a:gridCol w="3240711"/>
                <a:gridCol w="3239832"/>
              </a:tblGrid>
              <a:tr h="360040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b="1" dirty="0">
                          <a:effectLst/>
                        </a:rPr>
                        <a:t>Criticità </a:t>
                      </a:r>
                      <a:r>
                        <a:rPr lang="it-IT" sz="1400" b="1" dirty="0" smtClean="0">
                          <a:effectLst/>
                        </a:rPr>
                        <a:t>dell’area</a:t>
                      </a:r>
                      <a:endParaRPr lang="it-IT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b="1" dirty="0">
                          <a:effectLst/>
                        </a:rPr>
                        <a:t>Volume specifico standard di </a:t>
                      </a:r>
                      <a:r>
                        <a:rPr lang="it-IT" sz="1400" b="1" dirty="0" smtClean="0">
                          <a:effectLst/>
                        </a:rPr>
                        <a:t>laminazione</a:t>
                      </a:r>
                      <a:endParaRPr lang="it-IT" sz="1400" b="1" dirty="0">
                        <a:effectLst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it-IT" sz="1400" b="1" dirty="0">
                          <a:effectLst/>
                        </a:rPr>
                        <a:t>Monetizzazione a favore dei comuni</a:t>
                      </a:r>
                      <a:endParaRPr lang="it-IT" sz="14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9017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>
                          <a:effectLst/>
                        </a:rPr>
                        <a:t>aree A ad alta criticità idraulica 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800 mc/</a:t>
                      </a:r>
                      <a:r>
                        <a:rPr lang="it-IT" sz="1400" dirty="0" err="1">
                          <a:effectLst/>
                        </a:rPr>
                        <a:t>ha</a:t>
                      </a:r>
                      <a:r>
                        <a:rPr lang="it-IT" sz="1400" baseline="-25000" dirty="0" err="1">
                          <a:effectLst/>
                        </a:rPr>
                        <a:t>imp</a:t>
                      </a:r>
                      <a:r>
                        <a:rPr lang="it-IT" sz="1400" dirty="0">
                          <a:effectLst/>
                        </a:rPr>
                        <a:t> = 0,08 mc per mq di superficie scolante </a:t>
                      </a:r>
                      <a:r>
                        <a:rPr lang="it-IT" sz="1400" dirty="0" smtClean="0">
                          <a:effectLst/>
                        </a:rPr>
                        <a:t>impermeabile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800.000 euro/</a:t>
                      </a:r>
                      <a:r>
                        <a:rPr lang="it-IT" sz="1400" dirty="0" err="1">
                          <a:effectLst/>
                        </a:rPr>
                        <a:t>ha</a:t>
                      </a:r>
                      <a:r>
                        <a:rPr lang="it-IT" sz="1400" baseline="-25000" dirty="0" err="1">
                          <a:effectLst/>
                        </a:rPr>
                        <a:t>imp</a:t>
                      </a:r>
                      <a:r>
                        <a:rPr lang="it-IT" sz="1400" dirty="0">
                          <a:effectLst/>
                        </a:rPr>
                        <a:t> = 80 euro per mq di superficie scolante </a:t>
                      </a:r>
                      <a:r>
                        <a:rPr lang="it-IT" sz="1400" dirty="0" smtClean="0">
                          <a:effectLst/>
                        </a:rPr>
                        <a:t>impermeabile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9017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>
                          <a:effectLst/>
                        </a:rPr>
                        <a:t>aree B a media criticità idraulica 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600 mc/</a:t>
                      </a:r>
                      <a:r>
                        <a:rPr lang="it-IT" sz="1400" dirty="0" err="1">
                          <a:effectLst/>
                        </a:rPr>
                        <a:t>ha</a:t>
                      </a:r>
                      <a:r>
                        <a:rPr lang="it-IT" sz="1400" baseline="-25000" dirty="0" err="1">
                          <a:effectLst/>
                        </a:rPr>
                        <a:t>imp</a:t>
                      </a:r>
                      <a:r>
                        <a:rPr lang="it-IT" sz="1400" dirty="0">
                          <a:effectLst/>
                        </a:rPr>
                        <a:t> = 0,06 mc per mq di superficie scolante </a:t>
                      </a:r>
                      <a:r>
                        <a:rPr lang="it-IT" sz="1400" dirty="0" smtClean="0">
                          <a:effectLst/>
                        </a:rPr>
                        <a:t>impermeabile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600.000 euro/</a:t>
                      </a:r>
                      <a:r>
                        <a:rPr lang="it-IT" sz="1400" dirty="0" err="1">
                          <a:effectLst/>
                        </a:rPr>
                        <a:t>ha</a:t>
                      </a:r>
                      <a:r>
                        <a:rPr lang="it-IT" sz="1400" baseline="-25000" dirty="0" err="1">
                          <a:effectLst/>
                        </a:rPr>
                        <a:t>imp</a:t>
                      </a:r>
                      <a:r>
                        <a:rPr lang="it-IT" sz="1400" dirty="0">
                          <a:effectLst/>
                        </a:rPr>
                        <a:t> = 60 euro per mq di superficie scolante </a:t>
                      </a:r>
                      <a:r>
                        <a:rPr lang="it-IT" sz="1400" dirty="0" smtClean="0">
                          <a:effectLst/>
                        </a:rPr>
                        <a:t>impermeabile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90170" algn="just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>
                          <a:effectLst/>
                        </a:rPr>
                        <a:t>aree C a bassa criticità idraulica </a:t>
                      </a:r>
                      <a:endParaRPr lang="it-I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400 mc/</a:t>
                      </a:r>
                      <a:r>
                        <a:rPr lang="it-IT" sz="1400" dirty="0" err="1">
                          <a:effectLst/>
                        </a:rPr>
                        <a:t>ha</a:t>
                      </a:r>
                      <a:r>
                        <a:rPr lang="it-IT" sz="1400" baseline="-25000" dirty="0" err="1">
                          <a:effectLst/>
                        </a:rPr>
                        <a:t>imp</a:t>
                      </a:r>
                      <a:r>
                        <a:rPr lang="it-IT" sz="1400" dirty="0">
                          <a:effectLst/>
                        </a:rPr>
                        <a:t> = 0,04 mc per mq di superficie scolante </a:t>
                      </a:r>
                      <a:r>
                        <a:rPr lang="it-IT" sz="1400" dirty="0" smtClean="0">
                          <a:effectLst/>
                        </a:rPr>
                        <a:t>impermeabile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it-IT" sz="1400" dirty="0">
                          <a:effectLst/>
                        </a:rPr>
                        <a:t>400.000 euro/</a:t>
                      </a:r>
                      <a:r>
                        <a:rPr lang="it-IT" sz="1400" dirty="0" err="1">
                          <a:effectLst/>
                        </a:rPr>
                        <a:t>ha</a:t>
                      </a:r>
                      <a:r>
                        <a:rPr lang="it-IT" sz="1400" baseline="-25000" dirty="0" err="1">
                          <a:effectLst/>
                        </a:rPr>
                        <a:t>imp</a:t>
                      </a:r>
                      <a:r>
                        <a:rPr lang="it-IT" sz="1400" dirty="0">
                          <a:effectLst/>
                        </a:rPr>
                        <a:t> = 40 euro per mq di superficie scolante </a:t>
                      </a:r>
                      <a:r>
                        <a:rPr lang="it-IT" sz="1400" dirty="0" smtClean="0">
                          <a:effectLst/>
                        </a:rPr>
                        <a:t>impermeabile</a:t>
                      </a:r>
                      <a:endParaRPr lang="it-I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2" name="Rettangolo 41"/>
          <p:cNvSpPr/>
          <p:nvPr/>
        </p:nvSpPr>
        <p:spPr>
          <a:xfrm>
            <a:off x="455653" y="5734997"/>
            <a:ext cx="823269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61950"/>
            <a:r>
              <a:rPr lang="it-IT" sz="1700" dirty="0" smtClean="0"/>
              <a:t>I comuni utilizzano le somme derivanti dalla monetizzazione prioritariamente  </a:t>
            </a:r>
          </a:p>
          <a:p>
            <a:pPr algn="ctr" defTabSz="361950"/>
            <a:r>
              <a:rPr lang="it-IT" sz="1700" dirty="0" smtClean="0"/>
              <a:t>per lo Studio di gestione del rischio idraulico comunale</a:t>
            </a:r>
          </a:p>
        </p:txBody>
      </p:sp>
    </p:spTree>
    <p:extLst>
      <p:ext uri="{BB962C8B-B14F-4D97-AF65-F5344CB8AC3E}">
        <p14:creationId xmlns:p14="http://schemas.microsoft.com/office/powerpoint/2010/main" val="51054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68338" y="16017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69652" y="1348606"/>
            <a:ext cx="820469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tabLst>
                <a:tab pos="441325" algn="l"/>
              </a:tabLst>
            </a:pPr>
            <a:r>
              <a:rPr lang="it-IT" b="1" dirty="0" smtClean="0">
                <a:solidFill>
                  <a:srgbClr val="FF0000"/>
                </a:solidFill>
              </a:rPr>
              <a:t>Gestione del rischio idraulico e PGT comunali</a:t>
            </a:r>
          </a:p>
          <a:p>
            <a:pPr algn="ctr">
              <a:spcBef>
                <a:spcPts val="600"/>
              </a:spcBef>
              <a:tabLst>
                <a:tab pos="441325" algn="l"/>
              </a:tabLst>
            </a:pPr>
            <a:r>
              <a:rPr lang="it-IT" dirty="0"/>
              <a:t>I</a:t>
            </a:r>
            <a:r>
              <a:rPr lang="it-IT" dirty="0" smtClean="0"/>
              <a:t>ntegrazione </a:t>
            </a:r>
            <a:r>
              <a:rPr lang="it-IT" dirty="0"/>
              <a:t>tra pianificazione urbanistica comunale e previsioni del piano d’ambito, al fine del conseguimento degli obiettivi di invarianza idraulica e idrologica</a:t>
            </a:r>
            <a:endParaRPr lang="it-IT" b="1" dirty="0" smtClean="0"/>
          </a:p>
        </p:txBody>
      </p:sp>
      <p:graphicFrame>
        <p:nvGraphicFramePr>
          <p:cNvPr id="16" name="Tabel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699304"/>
              </p:ext>
            </p:extLst>
          </p:nvPr>
        </p:nvGraphicFramePr>
        <p:xfrm>
          <a:off x="337723" y="2564904"/>
          <a:ext cx="8468555" cy="280619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362069"/>
                <a:gridCol w="2434078"/>
                <a:gridCol w="3672408"/>
              </a:tblGrid>
              <a:tr h="337310">
                <a:tc gridSpan="2">
                  <a:txBody>
                    <a:bodyPr/>
                    <a:lstStyle/>
                    <a:p>
                      <a:pPr algn="ctr"/>
                      <a:r>
                        <a:rPr lang="it-IT" sz="1600" b="0" dirty="0" smtClean="0"/>
                        <a:t>Comuni appartenenti a:</a:t>
                      </a:r>
                      <a:endParaRPr lang="it-IT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 smtClean="0"/>
                        <a:t>da inserire nel PGT:</a:t>
                      </a:r>
                      <a:endParaRPr lang="it-IT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810637">
                <a:tc rowSpan="2">
                  <a:txBody>
                    <a:bodyPr/>
                    <a:lstStyle/>
                    <a:p>
                      <a:pPr algn="ctr"/>
                      <a:r>
                        <a:rPr lang="it-IT" sz="1600" b="0" dirty="0" smtClean="0"/>
                        <a:t>aree a criticità idraulica </a:t>
                      </a:r>
                      <a:r>
                        <a:rPr lang="it-IT" sz="1600" b="0" dirty="0" smtClean="0">
                          <a:solidFill>
                            <a:srgbClr val="FF0000"/>
                          </a:solidFill>
                        </a:rPr>
                        <a:t>alta e media</a:t>
                      </a:r>
                      <a:endParaRPr lang="it-IT" sz="16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it-IT" sz="16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Studio</a:t>
                      </a:r>
                      <a:r>
                        <a:rPr lang="it-IT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it-IT" sz="16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comunale di gestione del rischio idraulico</a:t>
                      </a:r>
                      <a:r>
                        <a:rPr lang="it-IT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it-IT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it-IT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delimitazione delle aree soggette ad allagamento </a:t>
                      </a:r>
                    </a:p>
                    <a:p>
                      <a:pPr marL="285750" marR="0" indent="-2857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it-IT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36575" marR="0" indent="0" algn="l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it-IT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nella componente geologica, idrogeologica e sismica del PGT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it-IT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individuazione delle misure strutturali 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it-IT" sz="1600" kern="120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98525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it-IT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nel Piano dei Servizi</a:t>
                      </a:r>
                      <a:r>
                        <a:rPr lang="it-IT" sz="1600" dirty="0" smtClean="0">
                          <a:effectLst/>
                        </a:rPr>
                        <a:t> </a:t>
                      </a:r>
                      <a:r>
                        <a:rPr lang="it-IT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it-IT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48072">
                <a:tc vMerge="1">
                  <a:txBody>
                    <a:bodyPr/>
                    <a:lstStyle/>
                    <a:p>
                      <a:pPr algn="ctr"/>
                      <a:endParaRPr lang="it-IT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Ø"/>
                      </a:pPr>
                      <a:r>
                        <a:rPr lang="it-IT" sz="16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Documento semplificato del rischio idraulico comunale</a:t>
                      </a:r>
                      <a:r>
                        <a:rPr lang="it-IT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it-IT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it-IT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 smtClean="0"/>
                        <a:t>aree a criticità idraulica </a:t>
                      </a:r>
                      <a:r>
                        <a:rPr lang="it-IT" sz="1600" b="0" dirty="0" smtClean="0">
                          <a:solidFill>
                            <a:srgbClr val="FF0000"/>
                          </a:solidFill>
                        </a:rPr>
                        <a:t>bassa</a:t>
                      </a:r>
                      <a:endParaRPr lang="it-IT" sz="1600" b="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it-IT" sz="16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Documento semplificato del rischio idraulico comunale</a:t>
                      </a:r>
                      <a:r>
                        <a:rPr lang="it-IT" sz="16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it-IT" sz="1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Freccia in giù 1"/>
          <p:cNvSpPr/>
          <p:nvPr/>
        </p:nvSpPr>
        <p:spPr>
          <a:xfrm>
            <a:off x="6876256" y="3570942"/>
            <a:ext cx="144016" cy="216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7" name="Freccia in giù 16"/>
          <p:cNvSpPr/>
          <p:nvPr/>
        </p:nvSpPr>
        <p:spPr>
          <a:xfrm>
            <a:off x="6876256" y="4677894"/>
            <a:ext cx="144016" cy="21600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0000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421328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68338" y="16017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69652" y="1124744"/>
            <a:ext cx="820469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tabLst>
                <a:tab pos="441325" algn="l"/>
              </a:tabLst>
            </a:pPr>
            <a:r>
              <a:rPr lang="it-IT" b="1" dirty="0" smtClean="0"/>
              <a:t>PGT comunali</a:t>
            </a:r>
          </a:p>
          <a:p>
            <a:pPr algn="ctr">
              <a:spcBef>
                <a:spcPts val="600"/>
              </a:spcBef>
              <a:tabLst>
                <a:tab pos="441325" algn="l"/>
              </a:tabLst>
            </a:pPr>
            <a:r>
              <a:rPr lang="it-IT" dirty="0"/>
              <a:t>I</a:t>
            </a:r>
            <a:r>
              <a:rPr lang="it-IT" dirty="0" smtClean="0"/>
              <a:t>ntegrazione </a:t>
            </a:r>
            <a:r>
              <a:rPr lang="it-IT" dirty="0"/>
              <a:t>tra pianificazione urbanistica comunale e previsioni del piano d’ambito, al fine del conseguimento degli obiettivi di invarianza idraulica e idrologica</a:t>
            </a:r>
            <a:endParaRPr lang="it-IT" b="1" dirty="0" smtClean="0"/>
          </a:p>
        </p:txBody>
      </p:sp>
      <p:sp>
        <p:nvSpPr>
          <p:cNvPr id="18" name="CasellaDiTesto 17"/>
          <p:cNvSpPr txBox="1"/>
          <p:nvPr/>
        </p:nvSpPr>
        <p:spPr>
          <a:xfrm>
            <a:off x="469652" y="2215604"/>
            <a:ext cx="8204696" cy="207749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tabLst>
                <a:tab pos="441325" algn="l"/>
              </a:tabLst>
            </a:pPr>
            <a:r>
              <a:rPr lang="it-IT" b="1" dirty="0" smtClean="0">
                <a:solidFill>
                  <a:srgbClr val="FF0000"/>
                </a:solidFill>
              </a:rPr>
              <a:t>Studio </a:t>
            </a:r>
            <a:r>
              <a:rPr lang="it-IT" b="1" dirty="0">
                <a:solidFill>
                  <a:srgbClr val="FF0000"/>
                </a:solidFill>
              </a:rPr>
              <a:t>comunale di gestione del rischio idraulico </a:t>
            </a:r>
          </a:p>
          <a:p>
            <a:pPr>
              <a:spcBef>
                <a:spcPts val="300"/>
              </a:spcBef>
              <a:tabLst>
                <a:tab pos="441325" algn="l"/>
              </a:tabLst>
            </a:pPr>
            <a:r>
              <a:rPr lang="it-IT" sz="1600" dirty="0" smtClean="0"/>
              <a:t>Comprende: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  <a:tabLst>
                <a:tab pos="441325" algn="l"/>
              </a:tabLst>
            </a:pPr>
            <a:r>
              <a:rPr lang="it-IT" sz="1600" dirty="0" smtClean="0"/>
              <a:t>eventi di riferimento per T = 10, 50 100 anni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  <a:tabLst>
                <a:tab pos="441325" algn="l"/>
              </a:tabLst>
            </a:pPr>
            <a:r>
              <a:rPr lang="it-IT" sz="1600" dirty="0" smtClean="0"/>
              <a:t>individuazione dei ricettori presenti nel territorio comunale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  <a:tabLst>
                <a:tab pos="441325" algn="l"/>
              </a:tabLst>
            </a:pPr>
            <a:r>
              <a:rPr lang="it-IT" sz="1600" dirty="0" smtClean="0"/>
              <a:t>modellazione idrodinamica per la ricostruzione delle aree soggette ad allagamenti 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  <a:tabLst>
                <a:tab pos="441325" algn="l"/>
              </a:tabLst>
            </a:pPr>
            <a:r>
              <a:rPr lang="it-IT" sz="1600" dirty="0" smtClean="0"/>
              <a:t>indicazione delle misure strutturali di invarianza idraulica e idrologica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  <a:tabLst>
                <a:tab pos="441325" algn="l"/>
              </a:tabLst>
            </a:pPr>
            <a:r>
              <a:rPr lang="it-IT" sz="1600" dirty="0" smtClean="0"/>
              <a:t>indicazione delle misure non strutturali  di riduzione delle condizioni di rischio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69652" y="4437112"/>
            <a:ext cx="8204696" cy="175432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  <a:tabLst>
                <a:tab pos="441325" algn="l"/>
              </a:tabLst>
            </a:pPr>
            <a:r>
              <a:rPr lang="it-IT" b="1" dirty="0" smtClean="0">
                <a:solidFill>
                  <a:srgbClr val="FF0000"/>
                </a:solidFill>
              </a:rPr>
              <a:t>Documento semplificato del </a:t>
            </a:r>
            <a:r>
              <a:rPr lang="it-IT" b="1" dirty="0">
                <a:solidFill>
                  <a:srgbClr val="FF0000"/>
                </a:solidFill>
              </a:rPr>
              <a:t>rischio idraulico </a:t>
            </a:r>
            <a:r>
              <a:rPr lang="it-IT" b="1" dirty="0" smtClean="0">
                <a:solidFill>
                  <a:srgbClr val="FF0000"/>
                </a:solidFill>
              </a:rPr>
              <a:t>comunale</a:t>
            </a:r>
            <a:endParaRPr lang="it-IT" b="1" dirty="0">
              <a:solidFill>
                <a:srgbClr val="FF0000"/>
              </a:solidFill>
            </a:endParaRPr>
          </a:p>
          <a:p>
            <a:pPr>
              <a:spcBef>
                <a:spcPts val="300"/>
              </a:spcBef>
              <a:tabLst>
                <a:tab pos="441325" algn="l"/>
              </a:tabLst>
            </a:pPr>
            <a:r>
              <a:rPr lang="it-IT" sz="1600" dirty="0" smtClean="0"/>
              <a:t>Comprende: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  <a:tabLst>
                <a:tab pos="441325" algn="l"/>
              </a:tabLst>
            </a:pPr>
            <a:r>
              <a:rPr lang="it-IT" sz="1600" dirty="0" smtClean="0"/>
              <a:t>delimitazione delle aree a rischio idraulico  in base a documentazioni, studi e piani esistenti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  <a:tabLst>
                <a:tab pos="441325" algn="l"/>
              </a:tabLst>
            </a:pPr>
            <a:r>
              <a:rPr lang="it-IT" sz="1600" dirty="0" smtClean="0"/>
              <a:t>individuazione delle aree da riservare per le </a:t>
            </a:r>
            <a:r>
              <a:rPr lang="it-IT" sz="1600" dirty="0"/>
              <a:t>misure strutturali di invarianza idraulica e </a:t>
            </a:r>
            <a:r>
              <a:rPr lang="it-IT" sz="1600" dirty="0" smtClean="0"/>
              <a:t>idrologica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Ø"/>
              <a:tabLst>
                <a:tab pos="441325" algn="l"/>
              </a:tabLst>
            </a:pPr>
            <a:r>
              <a:rPr lang="it-IT" sz="1600" dirty="0" smtClean="0"/>
              <a:t>indicazione delle misure non strutturali  di riduzione delle condizioni di rischio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166949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668338" y="16017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3746293" y="1259468"/>
            <a:ext cx="1651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  <a:tabLst>
                <a:tab pos="441325" algn="l"/>
              </a:tabLst>
            </a:pPr>
            <a:r>
              <a:rPr lang="it-IT" sz="2400" b="1" dirty="0" smtClean="0"/>
              <a:t>Conclusioni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67544" y="2086104"/>
            <a:ext cx="828092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dirty="0" smtClean="0"/>
              <a:t>La L.R. 4/2016 e il Regolamento regionale sull’invarianza idraulica e idrologica aprono la strada ad una gestione sostenibile dei territori urbanizzati.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dirty="0" smtClean="0"/>
              <a:t>Il Regolamento disciplina le modalità di applicazione dell’invarianza </a:t>
            </a:r>
            <a:r>
              <a:rPr lang="it-IT" dirty="0"/>
              <a:t>idraulica e idrologica </a:t>
            </a:r>
            <a:r>
              <a:rPr lang="it-IT" dirty="0" smtClean="0"/>
              <a:t>in relazione all’importanza degli interventi edilizi e urbanistici e alla criticità idraulica dei territori regionali.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dirty="0" smtClean="0"/>
              <a:t>La nuova regolamentazione stimola in tutti gli attori pubblici e privati che operano nelle trasformazioni territoriali una maggiore cultura del rischio idrogeologico e la consapevolezza che la gestione sostenibile del medesimo è tanto doverosa quanto possibile.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it-IT" dirty="0" smtClean="0"/>
              <a:t>Induce anche </a:t>
            </a:r>
            <a:r>
              <a:rPr lang="it-IT" dirty="0"/>
              <a:t>tutti gli attori pubblici e </a:t>
            </a:r>
            <a:r>
              <a:rPr lang="it-IT" dirty="0" smtClean="0"/>
              <a:t>privati</a:t>
            </a:r>
            <a:r>
              <a:rPr lang="it-IT" dirty="0"/>
              <a:t>, ciascuno nella </a:t>
            </a:r>
            <a:r>
              <a:rPr lang="it-IT" dirty="0" smtClean="0"/>
              <a:t>propria </a:t>
            </a:r>
            <a:r>
              <a:rPr lang="it-IT" dirty="0"/>
              <a:t>sfera di competenza, </a:t>
            </a:r>
            <a:r>
              <a:rPr lang="it-IT" dirty="0" smtClean="0"/>
              <a:t> alla condivisione degli oneri di costruzione e gestione degli interventi strutturali e non strutturali necessari.</a:t>
            </a:r>
            <a:endParaRPr lang="it-IT" b="1" dirty="0" smtClean="0">
              <a:solidFill>
                <a:srgbClr val="FF0000"/>
              </a:solidFill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10450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241155" y="1268760"/>
            <a:ext cx="266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tabLst>
                <a:tab pos="441325" algn="l"/>
              </a:tabLst>
            </a:pPr>
            <a:r>
              <a:rPr lang="it-IT" b="1" dirty="0" smtClean="0"/>
              <a:t>La </a:t>
            </a:r>
            <a:r>
              <a:rPr lang="it-IT" b="1" dirty="0"/>
              <a:t>L.R. 15 marzo 2016 n. 4</a:t>
            </a:r>
          </a:p>
        </p:txBody>
      </p:sp>
      <p:sp>
        <p:nvSpPr>
          <p:cNvPr id="6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323528" y="1744355"/>
            <a:ext cx="849694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it-IT" dirty="0" smtClean="0"/>
              <a:t>Art. 1, comma 1, lettera d)</a:t>
            </a:r>
            <a:r>
              <a:rPr lang="it-IT" dirty="0"/>
              <a:t> disciplina</a:t>
            </a:r>
            <a:r>
              <a:rPr lang="it-IT" dirty="0" smtClean="0"/>
              <a:t>:  </a:t>
            </a:r>
            <a:r>
              <a:rPr lang="it-IT" i="1" dirty="0" smtClean="0"/>
              <a:t>«le modalità per garantire il rispetto del principio dell’invarianza idraulica, dell’invarianza idrologica e del drenaggio urbano sostenibile</a:t>
            </a:r>
            <a:r>
              <a:rPr lang="it-IT" dirty="0" smtClean="0"/>
              <a:t>.»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it-IT" dirty="0" smtClean="0"/>
              <a:t>Art. 7, comma 2: </a:t>
            </a:r>
            <a:r>
              <a:rPr lang="it-IT" dirty="0"/>
              <a:t>“</a:t>
            </a:r>
            <a:r>
              <a:rPr lang="it-IT" i="1" dirty="0"/>
              <a:t>I principi di invarianza idraulica e idrologica </a:t>
            </a:r>
            <a:r>
              <a:rPr lang="it-IT" i="1" dirty="0" smtClean="0"/>
              <a:t>si applicano</a:t>
            </a:r>
            <a:r>
              <a:rPr lang="it-IT" dirty="0" smtClean="0"/>
              <a:t> </a:t>
            </a:r>
            <a:r>
              <a:rPr lang="it-IT" i="1" dirty="0"/>
              <a:t>agli interventi edilizi definiti dall’art. 27, comma 1, lettere d), e), f) della L.R. 12/2005 e a </a:t>
            </a:r>
            <a:r>
              <a:rPr lang="it-IT" b="1" i="1" dirty="0">
                <a:solidFill>
                  <a:srgbClr val="FF0000"/>
                </a:solidFill>
              </a:rPr>
              <a:t>tutti gli interventi che comportano </a:t>
            </a:r>
            <a:r>
              <a:rPr lang="it-IT" b="1" i="1" u="sng" dirty="0">
                <a:solidFill>
                  <a:srgbClr val="FF0000"/>
                </a:solidFill>
              </a:rPr>
              <a:t>una riduzione della permeabilità del suolo rispetto alla sua condizione preesistente all’urbanizzazione</a:t>
            </a:r>
            <a:r>
              <a:rPr lang="it-IT" i="1" dirty="0"/>
              <a:t>, secondo quanto specificato nel </a:t>
            </a:r>
            <a:r>
              <a:rPr lang="it-IT" b="1" i="1" u="sng" dirty="0">
                <a:solidFill>
                  <a:srgbClr val="FF0000"/>
                </a:solidFill>
              </a:rPr>
              <a:t>regolamento regionale </a:t>
            </a:r>
            <a:r>
              <a:rPr lang="it-IT" i="1" dirty="0"/>
              <a:t>di cui al comma 5. Sono compresi gli interventi relativi a infrastrutture stradali e autostradali e loro pertinenze e i parcheggi</a:t>
            </a:r>
            <a:r>
              <a:rPr lang="it-IT" i="1" dirty="0" smtClean="0"/>
              <a:t>.</a:t>
            </a:r>
            <a:r>
              <a:rPr lang="it-IT" dirty="0" smtClean="0"/>
              <a:t>”</a:t>
            </a:r>
          </a:p>
          <a:p>
            <a:pPr marL="285750" indent="-285750"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it-IT" dirty="0"/>
              <a:t>Art. 7, comma </a:t>
            </a:r>
            <a:r>
              <a:rPr lang="it-IT" dirty="0" smtClean="0"/>
              <a:t>5: “</a:t>
            </a:r>
            <a:r>
              <a:rPr lang="it-IT" i="1" dirty="0" smtClean="0"/>
              <a:t>Entro </a:t>
            </a:r>
            <a:r>
              <a:rPr lang="it-IT" i="1" dirty="0"/>
              <a:t>centottanta giorni dalla data di entrata in vigore della legge regionale </a:t>
            </a:r>
            <a:r>
              <a:rPr lang="it-IT" i="1" dirty="0" smtClean="0"/>
              <a:t>……, </a:t>
            </a:r>
            <a:r>
              <a:rPr lang="it-IT" b="1" i="1" dirty="0">
                <a:solidFill>
                  <a:srgbClr val="FF0000"/>
                </a:solidFill>
              </a:rPr>
              <a:t>la Giunta </a:t>
            </a:r>
            <a:r>
              <a:rPr lang="it-IT" b="1" i="1" dirty="0" smtClean="0">
                <a:solidFill>
                  <a:srgbClr val="FF0000"/>
                </a:solidFill>
              </a:rPr>
              <a:t>regionale ……. </a:t>
            </a:r>
            <a:r>
              <a:rPr lang="it-IT" b="1" i="1" u="sng" dirty="0">
                <a:solidFill>
                  <a:srgbClr val="FF0000"/>
                </a:solidFill>
              </a:rPr>
              <a:t>approva un regolamento </a:t>
            </a:r>
            <a:r>
              <a:rPr lang="it-IT" i="1" dirty="0"/>
              <a:t>contenente criteri e metodi per il rispetto del </a:t>
            </a:r>
            <a:r>
              <a:rPr lang="it-IT" i="1" dirty="0" smtClean="0"/>
              <a:t>principio dell'invarianza </a:t>
            </a:r>
            <a:r>
              <a:rPr lang="it-IT" i="1" dirty="0"/>
              <a:t>idraulica e idrologica. Il regolamento acquista efficacia alla data di recepimento dello stesso </a:t>
            </a:r>
            <a:r>
              <a:rPr lang="it-IT" i="1" dirty="0" smtClean="0"/>
              <a:t>nel regolamento </a:t>
            </a:r>
            <a:r>
              <a:rPr lang="it-IT" i="1" dirty="0"/>
              <a:t>edilizio comunale di cui al comma 4, o, al più tardi, decorso il termine di sei mesi di cui al </a:t>
            </a:r>
            <a:r>
              <a:rPr lang="it-IT" i="1" dirty="0" smtClean="0"/>
              <a:t>medesimo comma 4.»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91404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29839" y="1758583"/>
            <a:ext cx="7902973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 algn="just" defTabSz="268288">
              <a:spcAft>
                <a:spcPts val="1200"/>
              </a:spcAft>
              <a:buFontTx/>
              <a:buChar char="-"/>
            </a:pPr>
            <a:r>
              <a:rPr lang="it-IT" sz="1700" dirty="0" smtClean="0"/>
              <a:t>ambiti territoriali regionali caratterizzati da </a:t>
            </a:r>
            <a:r>
              <a:rPr lang="it-IT" sz="1700" dirty="0"/>
              <a:t>alta, media, </a:t>
            </a:r>
            <a:r>
              <a:rPr lang="it-IT" sz="1700" dirty="0" smtClean="0"/>
              <a:t>bassa criticità idraulica</a:t>
            </a:r>
          </a:p>
          <a:p>
            <a:pPr marL="361950" indent="-361950" algn="just" defTabSz="268288">
              <a:spcAft>
                <a:spcPts val="1200"/>
              </a:spcAft>
              <a:buFontTx/>
              <a:buChar char="-"/>
            </a:pPr>
            <a:r>
              <a:rPr lang="it-IT" sz="1700" dirty="0" smtClean="0"/>
              <a:t>valori massimi ammissibili delle portate meteoriche scaricabili nei ricettori per i differenti ambiti territoriali</a:t>
            </a:r>
          </a:p>
          <a:p>
            <a:pPr marL="361950" indent="-361950" algn="just" defTabSz="268288">
              <a:spcAft>
                <a:spcPts val="1200"/>
              </a:spcAft>
              <a:buFontTx/>
              <a:buChar char="-"/>
            </a:pPr>
            <a:r>
              <a:rPr lang="it-IT" sz="1700" dirty="0" smtClean="0"/>
              <a:t>livelli di importanza degli interventi secondo tre classi di impermeabilizzazione potenziale (alta, media, bassa)</a:t>
            </a:r>
          </a:p>
          <a:p>
            <a:pPr marL="361950" indent="-361950" algn="just" defTabSz="268288">
              <a:spcAft>
                <a:spcPts val="1200"/>
              </a:spcAft>
              <a:buFontTx/>
              <a:buChar char="-"/>
            </a:pPr>
            <a:r>
              <a:rPr lang="it-IT" sz="1700" dirty="0" smtClean="0"/>
              <a:t>metodologie da utilizzare, nei tre ambiti territoriali e per le tre </a:t>
            </a:r>
            <a:r>
              <a:rPr lang="it-IT" sz="1700" dirty="0"/>
              <a:t>classi di impermeabilizzazione potenziale, </a:t>
            </a:r>
            <a:r>
              <a:rPr lang="it-IT" sz="1700" dirty="0" smtClean="0"/>
              <a:t>per il dimensionamento delle opere di infiltrazione e di laminazione delle portate meteoriche, ai fini del rispetto delle portate massime ammissibili</a:t>
            </a:r>
          </a:p>
          <a:p>
            <a:pPr marL="361950" indent="-361950" algn="just" defTabSz="268288">
              <a:spcAft>
                <a:spcPts val="1200"/>
              </a:spcAft>
              <a:buFontTx/>
              <a:buChar char="-"/>
            </a:pPr>
            <a:r>
              <a:rPr lang="it-IT" sz="1700" dirty="0"/>
              <a:t>e</a:t>
            </a:r>
            <a:r>
              <a:rPr lang="it-IT" sz="1700" dirty="0" smtClean="0"/>
              <a:t>sempi di calcolo e tipologie degli interventi di </a:t>
            </a:r>
            <a:r>
              <a:rPr lang="it-IT" sz="1700" dirty="0"/>
              <a:t>invarianza idrologica e </a:t>
            </a:r>
            <a:r>
              <a:rPr lang="it-IT" sz="1700" dirty="0" smtClean="0"/>
              <a:t>idraulica</a:t>
            </a:r>
          </a:p>
          <a:p>
            <a:pPr marL="361950" indent="-361950" algn="just" defTabSz="268288">
              <a:spcAft>
                <a:spcPts val="1200"/>
              </a:spcAft>
              <a:buFontTx/>
              <a:buChar char="-"/>
            </a:pPr>
            <a:r>
              <a:rPr lang="it-IT" sz="1700" dirty="0"/>
              <a:t>modalità di integrazione tra pianificazione urbanistica comunale e previsioni del piano d’ambito, al fine del conseguimento degli obiettivi di invarianza idraulica e idrologica </a:t>
            </a:r>
          </a:p>
        </p:txBody>
      </p:sp>
      <p:sp>
        <p:nvSpPr>
          <p:cNvPr id="4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520844" y="1196752"/>
            <a:ext cx="610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In base all’art. 7 comma 5 il Regolamento regionale stabilisce </a:t>
            </a:r>
            <a:r>
              <a:rPr lang="it-IT" b="1" dirty="0" smtClean="0"/>
              <a:t>:</a:t>
            </a:r>
            <a:endParaRPr lang="it-IT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66573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629840" y="1783556"/>
            <a:ext cx="7866596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1950" indent="-361950" defTabSz="268288">
              <a:spcAft>
                <a:spcPts val="1200"/>
              </a:spcAft>
              <a:buFontTx/>
              <a:buChar char="-"/>
            </a:pPr>
            <a:r>
              <a:rPr lang="it-IT" sz="1700" dirty="0" smtClean="0"/>
              <a:t>meccanismi </a:t>
            </a:r>
            <a:r>
              <a:rPr lang="it-IT" sz="1700" dirty="0"/>
              <a:t>di incentivazione edilizia e urbanistica anche ai sensi dell’articolo 4, comma 9, della L.R. 28/11/2014 n. 31, attraverso i quali i comuni possono promuovere l’applicazione dei principi dell’invarianza idraulica o idrologica, nonché del drenaggio urbano sostenibile  </a:t>
            </a:r>
          </a:p>
          <a:p>
            <a:pPr marL="361950" indent="-361950" defTabSz="268288">
              <a:spcAft>
                <a:spcPts val="1200"/>
              </a:spcAft>
              <a:buFontTx/>
              <a:buChar char="-"/>
            </a:pPr>
            <a:r>
              <a:rPr lang="it-IT" sz="1700" dirty="0"/>
              <a:t>possibilità per i comuni di prevedere la monetizzazione come alternativa alla diretta realizzazione per gli interventi in ambiti urbani caratterizzati da particolari condizioni urbanistiche o idrogeologiche</a:t>
            </a:r>
            <a:r>
              <a:rPr lang="it-IT" sz="1700" dirty="0" smtClean="0"/>
              <a:t>.</a:t>
            </a:r>
            <a:endParaRPr lang="it-IT" sz="1700" dirty="0"/>
          </a:p>
        </p:txBody>
      </p:sp>
      <p:sp>
        <p:nvSpPr>
          <p:cNvPr id="4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520844" y="1196752"/>
            <a:ext cx="610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In base all’art. 7 comma 5 il Regolamento regionale stabilisce </a:t>
            </a:r>
            <a:r>
              <a:rPr lang="it-IT" b="1" dirty="0" smtClean="0"/>
              <a:t>:</a:t>
            </a:r>
            <a:endParaRPr lang="it-IT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75764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241155" y="1450380"/>
            <a:ext cx="266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tabLst>
                <a:tab pos="441325" algn="l"/>
              </a:tabLst>
            </a:pPr>
            <a:r>
              <a:rPr lang="it-IT" b="1" dirty="0" smtClean="0"/>
              <a:t>La </a:t>
            </a:r>
            <a:r>
              <a:rPr lang="it-IT" b="1" dirty="0"/>
              <a:t>L.R. 15 marzo 2016 n. 4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21990" y="2091040"/>
            <a:ext cx="8426474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AutoNum type="arabicPeriod"/>
            </a:pPr>
            <a:r>
              <a:rPr lang="it-IT" dirty="0" smtClean="0"/>
              <a:t>le </a:t>
            </a:r>
            <a:r>
              <a:rPr lang="it-IT" dirty="0"/>
              <a:t>misure di invarianza idraulica necessarie per compensare interventi comportanti una riduzione della permeabilità del suolo sono da calcolare in rapporto </a:t>
            </a:r>
            <a:r>
              <a:rPr lang="it-IT" dirty="0" smtClean="0"/>
              <a:t>alla </a:t>
            </a:r>
            <a:r>
              <a:rPr lang="it-IT" i="1" dirty="0" smtClean="0"/>
              <a:t>sua </a:t>
            </a:r>
            <a:r>
              <a:rPr lang="it-IT" b="1" i="1" u="sng" dirty="0" smtClean="0">
                <a:solidFill>
                  <a:srgbClr val="FF0000"/>
                </a:solidFill>
              </a:rPr>
              <a:t>condizione preesistente</a:t>
            </a:r>
            <a:r>
              <a:rPr lang="it-IT" b="1" u="sng" dirty="0" smtClean="0">
                <a:solidFill>
                  <a:srgbClr val="FF0000"/>
                </a:solidFill>
              </a:rPr>
              <a:t> </a:t>
            </a:r>
            <a:r>
              <a:rPr lang="it-IT" i="1" dirty="0"/>
              <a:t>all’urbanizzazione</a:t>
            </a:r>
            <a:r>
              <a:rPr lang="it-IT" dirty="0"/>
              <a:t>; quindi non alla condizione urbanistica </a:t>
            </a:r>
            <a:r>
              <a:rPr lang="it-IT" dirty="0" err="1"/>
              <a:t>pre</a:t>
            </a:r>
            <a:r>
              <a:rPr lang="it-IT" dirty="0"/>
              <a:t>-intervento, eventualmente già </a:t>
            </a:r>
            <a:r>
              <a:rPr lang="it-IT" dirty="0" smtClean="0"/>
              <a:t>alterata, ma </a:t>
            </a:r>
            <a:r>
              <a:rPr lang="it-IT" dirty="0"/>
              <a:t>rispetto alla condizione “zero” preesistente all’urbanizzazione. </a:t>
            </a:r>
            <a:endParaRPr lang="it-IT" dirty="0" smtClean="0"/>
          </a:p>
          <a:p>
            <a:pPr marL="342900" indent="-342900">
              <a:spcBef>
                <a:spcPts val="1200"/>
              </a:spcBef>
              <a:buAutoNum type="arabicPeriod"/>
            </a:pPr>
            <a:r>
              <a:rPr lang="it-IT" dirty="0"/>
              <a:t>le misure di invarianza idraulica sono da calcolare con riferimento alla superficie interessata dall’intervento comportante una riduzione della permeabilità del suolo </a:t>
            </a:r>
            <a:r>
              <a:rPr lang="it-IT" i="1" dirty="0"/>
              <a:t>rispetto alla </a:t>
            </a:r>
            <a:r>
              <a:rPr lang="it-IT" b="1" i="1" u="sng" dirty="0">
                <a:solidFill>
                  <a:srgbClr val="FF0000"/>
                </a:solidFill>
              </a:rPr>
              <a:t>sua</a:t>
            </a:r>
            <a:r>
              <a:rPr lang="it-IT" dirty="0"/>
              <a:t> </a:t>
            </a:r>
            <a:r>
              <a:rPr lang="it-IT" i="1" dirty="0"/>
              <a:t>condizione preesistente all’urbanizzazione</a:t>
            </a:r>
            <a:r>
              <a:rPr lang="it-IT" dirty="0"/>
              <a:t>. Dunque una ristrutturazione della superficie parziale di un lotto con aumento del suo grado di impermeabilizzazione deve esser compensata da misure di invarianza idraulica calcolate rispetto alla superficie modificata e non anche rispetto alla restante superficie del lotto che mantiene l’esistente grado di impermeabilizzazione. </a:t>
            </a:r>
            <a:r>
              <a:rPr lang="it-IT" dirty="0" smtClean="0"/>
              <a:t> </a:t>
            </a:r>
            <a:endParaRPr lang="it-IT" dirty="0"/>
          </a:p>
        </p:txBody>
      </p:sp>
      <p:sp>
        <p:nvSpPr>
          <p:cNvPr id="7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6113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CasellaDiTesto 28"/>
          <p:cNvSpPr txBox="1"/>
          <p:nvPr/>
        </p:nvSpPr>
        <p:spPr>
          <a:xfrm>
            <a:off x="1229578" y="1191307"/>
            <a:ext cx="6684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1200"/>
              </a:spcBef>
              <a:tabLst>
                <a:tab pos="441325" algn="l"/>
              </a:tabLst>
            </a:pPr>
            <a:r>
              <a:rPr lang="it-IT" dirty="0">
                <a:solidFill>
                  <a:prstClr val="black"/>
                </a:solidFill>
              </a:rPr>
              <a:t>Schemi esemplificativi delle misure di </a:t>
            </a:r>
            <a:r>
              <a:rPr lang="it-IT" dirty="0" smtClean="0">
                <a:solidFill>
                  <a:prstClr val="black"/>
                </a:solidFill>
              </a:rPr>
              <a:t>invarianza </a:t>
            </a:r>
            <a:r>
              <a:rPr lang="it-IT" dirty="0">
                <a:solidFill>
                  <a:prstClr val="black"/>
                </a:solidFill>
              </a:rPr>
              <a:t>idrologica e </a:t>
            </a:r>
            <a:r>
              <a:rPr lang="it-IT" dirty="0" smtClean="0">
                <a:solidFill>
                  <a:prstClr val="black"/>
                </a:solidFill>
              </a:rPr>
              <a:t>idraulica</a:t>
            </a:r>
          </a:p>
        </p:txBody>
      </p:sp>
      <p:grpSp>
        <p:nvGrpSpPr>
          <p:cNvPr id="30" name="Gruppo 29"/>
          <p:cNvGrpSpPr/>
          <p:nvPr/>
        </p:nvGrpSpPr>
        <p:grpSpPr>
          <a:xfrm>
            <a:off x="672037" y="1780998"/>
            <a:ext cx="7496593" cy="4600330"/>
            <a:chOff x="-415635" y="1040533"/>
            <a:chExt cx="9615774" cy="5543107"/>
          </a:xfrm>
        </p:grpSpPr>
        <p:sp>
          <p:nvSpPr>
            <p:cNvPr id="31" name="Figura a mano libera 30"/>
            <p:cNvSpPr/>
            <p:nvPr/>
          </p:nvSpPr>
          <p:spPr>
            <a:xfrm>
              <a:off x="5342663" y="1082227"/>
              <a:ext cx="2027463" cy="5501413"/>
            </a:xfrm>
            <a:custGeom>
              <a:avLst/>
              <a:gdLst>
                <a:gd name="connsiteX0" fmla="*/ 479149 w 760347"/>
                <a:gd name="connsiteY0" fmla="*/ 0 h 5227093"/>
                <a:gd name="connsiteX1" fmla="*/ 1477 w 760347"/>
                <a:gd name="connsiteY1" fmla="*/ 559559 h 5227093"/>
                <a:gd name="connsiteX2" fmla="*/ 342671 w 760347"/>
                <a:gd name="connsiteY2" fmla="*/ 1050878 h 5227093"/>
                <a:gd name="connsiteX3" fmla="*/ 711161 w 760347"/>
                <a:gd name="connsiteY3" fmla="*/ 1460311 h 5227093"/>
                <a:gd name="connsiteX4" fmla="*/ 670218 w 760347"/>
                <a:gd name="connsiteY4" fmla="*/ 2197290 h 5227093"/>
                <a:gd name="connsiteX5" fmla="*/ 383615 w 760347"/>
                <a:gd name="connsiteY5" fmla="*/ 2565779 h 5227093"/>
                <a:gd name="connsiteX6" fmla="*/ 97012 w 760347"/>
                <a:gd name="connsiteY6" fmla="*/ 3125338 h 5227093"/>
                <a:gd name="connsiteX7" fmla="*/ 369967 w 760347"/>
                <a:gd name="connsiteY7" fmla="*/ 3657600 h 5227093"/>
                <a:gd name="connsiteX8" fmla="*/ 683865 w 760347"/>
                <a:gd name="connsiteY8" fmla="*/ 4135272 h 5227093"/>
                <a:gd name="connsiteX9" fmla="*/ 738456 w 760347"/>
                <a:gd name="connsiteY9" fmla="*/ 4735773 h 5227093"/>
                <a:gd name="connsiteX10" fmla="*/ 383615 w 760347"/>
                <a:gd name="connsiteY10" fmla="*/ 5227093 h 5227093"/>
                <a:gd name="connsiteX0" fmla="*/ 633268 w 894638"/>
                <a:gd name="connsiteY0" fmla="*/ 0 h 5227093"/>
                <a:gd name="connsiteX1" fmla="*/ 155596 w 894638"/>
                <a:gd name="connsiteY1" fmla="*/ 559559 h 5227093"/>
                <a:gd name="connsiteX2" fmla="*/ 496790 w 894638"/>
                <a:gd name="connsiteY2" fmla="*/ 1050878 h 5227093"/>
                <a:gd name="connsiteX3" fmla="*/ 865280 w 894638"/>
                <a:gd name="connsiteY3" fmla="*/ 1460311 h 5227093"/>
                <a:gd name="connsiteX4" fmla="*/ 824337 w 894638"/>
                <a:gd name="connsiteY4" fmla="*/ 2197290 h 5227093"/>
                <a:gd name="connsiteX5" fmla="*/ 537734 w 894638"/>
                <a:gd name="connsiteY5" fmla="*/ 2565779 h 5227093"/>
                <a:gd name="connsiteX6" fmla="*/ 251131 w 894638"/>
                <a:gd name="connsiteY6" fmla="*/ 3125338 h 5227093"/>
                <a:gd name="connsiteX7" fmla="*/ 524086 w 894638"/>
                <a:gd name="connsiteY7" fmla="*/ 3657600 h 5227093"/>
                <a:gd name="connsiteX8" fmla="*/ 4864 w 894638"/>
                <a:gd name="connsiteY8" fmla="*/ 4094632 h 5227093"/>
                <a:gd name="connsiteX9" fmla="*/ 892575 w 894638"/>
                <a:gd name="connsiteY9" fmla="*/ 4735773 h 5227093"/>
                <a:gd name="connsiteX10" fmla="*/ 537734 w 894638"/>
                <a:gd name="connsiteY10" fmla="*/ 5227093 h 5227093"/>
                <a:gd name="connsiteX0" fmla="*/ 839895 w 1097686"/>
                <a:gd name="connsiteY0" fmla="*/ 0 h 5227093"/>
                <a:gd name="connsiteX1" fmla="*/ 362223 w 1097686"/>
                <a:gd name="connsiteY1" fmla="*/ 559559 h 5227093"/>
                <a:gd name="connsiteX2" fmla="*/ 703417 w 1097686"/>
                <a:gd name="connsiteY2" fmla="*/ 1050878 h 5227093"/>
                <a:gd name="connsiteX3" fmla="*/ 1071907 w 1097686"/>
                <a:gd name="connsiteY3" fmla="*/ 1460311 h 5227093"/>
                <a:gd name="connsiteX4" fmla="*/ 1030964 w 1097686"/>
                <a:gd name="connsiteY4" fmla="*/ 2197290 h 5227093"/>
                <a:gd name="connsiteX5" fmla="*/ 744361 w 1097686"/>
                <a:gd name="connsiteY5" fmla="*/ 2565779 h 5227093"/>
                <a:gd name="connsiteX6" fmla="*/ 457758 w 1097686"/>
                <a:gd name="connsiteY6" fmla="*/ 3125338 h 5227093"/>
                <a:gd name="connsiteX7" fmla="*/ 730713 w 1097686"/>
                <a:gd name="connsiteY7" fmla="*/ 3657600 h 5227093"/>
                <a:gd name="connsiteX8" fmla="*/ 211491 w 1097686"/>
                <a:gd name="connsiteY8" fmla="*/ 4094632 h 5227093"/>
                <a:gd name="connsiteX9" fmla="*/ 1922 w 1097686"/>
                <a:gd name="connsiteY9" fmla="*/ 4837373 h 5227093"/>
                <a:gd name="connsiteX10" fmla="*/ 744361 w 1097686"/>
                <a:gd name="connsiteY10" fmla="*/ 5227093 h 5227093"/>
                <a:gd name="connsiteX0" fmla="*/ 956052 w 1213843"/>
                <a:gd name="connsiteY0" fmla="*/ 0 h 5227093"/>
                <a:gd name="connsiteX1" fmla="*/ 478380 w 1213843"/>
                <a:gd name="connsiteY1" fmla="*/ 559559 h 5227093"/>
                <a:gd name="connsiteX2" fmla="*/ 819574 w 1213843"/>
                <a:gd name="connsiteY2" fmla="*/ 1050878 h 5227093"/>
                <a:gd name="connsiteX3" fmla="*/ 1188064 w 1213843"/>
                <a:gd name="connsiteY3" fmla="*/ 1460311 h 5227093"/>
                <a:gd name="connsiteX4" fmla="*/ 1147121 w 1213843"/>
                <a:gd name="connsiteY4" fmla="*/ 2197290 h 5227093"/>
                <a:gd name="connsiteX5" fmla="*/ 860518 w 1213843"/>
                <a:gd name="connsiteY5" fmla="*/ 2565779 h 5227093"/>
                <a:gd name="connsiteX6" fmla="*/ 573915 w 1213843"/>
                <a:gd name="connsiteY6" fmla="*/ 3125338 h 5227093"/>
                <a:gd name="connsiteX7" fmla="*/ 846870 w 1213843"/>
                <a:gd name="connsiteY7" fmla="*/ 3657600 h 5227093"/>
                <a:gd name="connsiteX8" fmla="*/ 33008 w 1213843"/>
                <a:gd name="connsiteY8" fmla="*/ 3921912 h 5227093"/>
                <a:gd name="connsiteX9" fmla="*/ 118079 w 1213843"/>
                <a:gd name="connsiteY9" fmla="*/ 4837373 h 5227093"/>
                <a:gd name="connsiteX10" fmla="*/ 860518 w 1213843"/>
                <a:gd name="connsiteY10" fmla="*/ 5227093 h 5227093"/>
                <a:gd name="connsiteX0" fmla="*/ 956052 w 1213843"/>
                <a:gd name="connsiteY0" fmla="*/ 0 h 5501413"/>
                <a:gd name="connsiteX1" fmla="*/ 478380 w 1213843"/>
                <a:gd name="connsiteY1" fmla="*/ 559559 h 5501413"/>
                <a:gd name="connsiteX2" fmla="*/ 819574 w 1213843"/>
                <a:gd name="connsiteY2" fmla="*/ 1050878 h 5501413"/>
                <a:gd name="connsiteX3" fmla="*/ 1188064 w 1213843"/>
                <a:gd name="connsiteY3" fmla="*/ 1460311 h 5501413"/>
                <a:gd name="connsiteX4" fmla="*/ 1147121 w 1213843"/>
                <a:gd name="connsiteY4" fmla="*/ 2197290 h 5501413"/>
                <a:gd name="connsiteX5" fmla="*/ 860518 w 1213843"/>
                <a:gd name="connsiteY5" fmla="*/ 2565779 h 5501413"/>
                <a:gd name="connsiteX6" fmla="*/ 573915 w 1213843"/>
                <a:gd name="connsiteY6" fmla="*/ 3125338 h 5501413"/>
                <a:gd name="connsiteX7" fmla="*/ 846870 w 1213843"/>
                <a:gd name="connsiteY7" fmla="*/ 3657600 h 5501413"/>
                <a:gd name="connsiteX8" fmla="*/ 33008 w 1213843"/>
                <a:gd name="connsiteY8" fmla="*/ 3921912 h 5501413"/>
                <a:gd name="connsiteX9" fmla="*/ 118079 w 1213843"/>
                <a:gd name="connsiteY9" fmla="*/ 4837373 h 5501413"/>
                <a:gd name="connsiteX10" fmla="*/ 1104358 w 1213843"/>
                <a:gd name="connsiteY10" fmla="*/ 5501413 h 5501413"/>
                <a:gd name="connsiteX0" fmla="*/ 984703 w 1242494"/>
                <a:gd name="connsiteY0" fmla="*/ 0 h 5501413"/>
                <a:gd name="connsiteX1" fmla="*/ 507031 w 1242494"/>
                <a:gd name="connsiteY1" fmla="*/ 559559 h 5501413"/>
                <a:gd name="connsiteX2" fmla="*/ 848225 w 1242494"/>
                <a:gd name="connsiteY2" fmla="*/ 1050878 h 5501413"/>
                <a:gd name="connsiteX3" fmla="*/ 1216715 w 1242494"/>
                <a:gd name="connsiteY3" fmla="*/ 1460311 h 5501413"/>
                <a:gd name="connsiteX4" fmla="*/ 1175772 w 1242494"/>
                <a:gd name="connsiteY4" fmla="*/ 2197290 h 5501413"/>
                <a:gd name="connsiteX5" fmla="*/ 889169 w 1242494"/>
                <a:gd name="connsiteY5" fmla="*/ 2565779 h 5501413"/>
                <a:gd name="connsiteX6" fmla="*/ 602566 w 1242494"/>
                <a:gd name="connsiteY6" fmla="*/ 3125338 h 5501413"/>
                <a:gd name="connsiteX7" fmla="*/ 875521 w 1242494"/>
                <a:gd name="connsiteY7" fmla="*/ 3657600 h 5501413"/>
                <a:gd name="connsiteX8" fmla="*/ 61659 w 1242494"/>
                <a:gd name="connsiteY8" fmla="*/ 3921912 h 5501413"/>
                <a:gd name="connsiteX9" fmla="*/ 146730 w 1242494"/>
                <a:gd name="connsiteY9" fmla="*/ 4837373 h 5501413"/>
                <a:gd name="connsiteX10" fmla="*/ 1133009 w 1242494"/>
                <a:gd name="connsiteY10" fmla="*/ 5501413 h 5501413"/>
                <a:gd name="connsiteX0" fmla="*/ 984703 w 1242494"/>
                <a:gd name="connsiteY0" fmla="*/ 0 h 5501413"/>
                <a:gd name="connsiteX1" fmla="*/ 507031 w 1242494"/>
                <a:gd name="connsiteY1" fmla="*/ 559559 h 5501413"/>
                <a:gd name="connsiteX2" fmla="*/ 848225 w 1242494"/>
                <a:gd name="connsiteY2" fmla="*/ 1050878 h 5501413"/>
                <a:gd name="connsiteX3" fmla="*/ 1216715 w 1242494"/>
                <a:gd name="connsiteY3" fmla="*/ 1460311 h 5501413"/>
                <a:gd name="connsiteX4" fmla="*/ 1175772 w 1242494"/>
                <a:gd name="connsiteY4" fmla="*/ 2197290 h 5501413"/>
                <a:gd name="connsiteX5" fmla="*/ 889169 w 1242494"/>
                <a:gd name="connsiteY5" fmla="*/ 2565779 h 5501413"/>
                <a:gd name="connsiteX6" fmla="*/ 602566 w 1242494"/>
                <a:gd name="connsiteY6" fmla="*/ 3125338 h 5501413"/>
                <a:gd name="connsiteX7" fmla="*/ 875521 w 1242494"/>
                <a:gd name="connsiteY7" fmla="*/ 3657600 h 5501413"/>
                <a:gd name="connsiteX8" fmla="*/ 61659 w 1242494"/>
                <a:gd name="connsiteY8" fmla="*/ 3921912 h 5501413"/>
                <a:gd name="connsiteX9" fmla="*/ 146730 w 1242494"/>
                <a:gd name="connsiteY9" fmla="*/ 4837373 h 5501413"/>
                <a:gd name="connsiteX10" fmla="*/ 1133009 w 1242494"/>
                <a:gd name="connsiteY10" fmla="*/ 5501413 h 5501413"/>
                <a:gd name="connsiteX0" fmla="*/ 984703 w 1913210"/>
                <a:gd name="connsiteY0" fmla="*/ 0 h 5501413"/>
                <a:gd name="connsiteX1" fmla="*/ 507031 w 1913210"/>
                <a:gd name="connsiteY1" fmla="*/ 559559 h 5501413"/>
                <a:gd name="connsiteX2" fmla="*/ 848225 w 1913210"/>
                <a:gd name="connsiteY2" fmla="*/ 1050878 h 5501413"/>
                <a:gd name="connsiteX3" fmla="*/ 1216715 w 1913210"/>
                <a:gd name="connsiteY3" fmla="*/ 1460311 h 5501413"/>
                <a:gd name="connsiteX4" fmla="*/ 1175772 w 1913210"/>
                <a:gd name="connsiteY4" fmla="*/ 2197290 h 5501413"/>
                <a:gd name="connsiteX5" fmla="*/ 889169 w 1913210"/>
                <a:gd name="connsiteY5" fmla="*/ 2565779 h 5501413"/>
                <a:gd name="connsiteX6" fmla="*/ 1913206 w 1913210"/>
                <a:gd name="connsiteY6" fmla="*/ 3044058 h 5501413"/>
                <a:gd name="connsiteX7" fmla="*/ 875521 w 1913210"/>
                <a:gd name="connsiteY7" fmla="*/ 3657600 h 5501413"/>
                <a:gd name="connsiteX8" fmla="*/ 61659 w 1913210"/>
                <a:gd name="connsiteY8" fmla="*/ 3921912 h 5501413"/>
                <a:gd name="connsiteX9" fmla="*/ 146730 w 1913210"/>
                <a:gd name="connsiteY9" fmla="*/ 4837373 h 5501413"/>
                <a:gd name="connsiteX10" fmla="*/ 1133009 w 1913210"/>
                <a:gd name="connsiteY10" fmla="*/ 5501413 h 5501413"/>
                <a:gd name="connsiteX0" fmla="*/ 984703 w 1972359"/>
                <a:gd name="connsiteY0" fmla="*/ 0 h 5501413"/>
                <a:gd name="connsiteX1" fmla="*/ 507031 w 1972359"/>
                <a:gd name="connsiteY1" fmla="*/ 559559 h 5501413"/>
                <a:gd name="connsiteX2" fmla="*/ 848225 w 1972359"/>
                <a:gd name="connsiteY2" fmla="*/ 1050878 h 5501413"/>
                <a:gd name="connsiteX3" fmla="*/ 1216715 w 1972359"/>
                <a:gd name="connsiteY3" fmla="*/ 1460311 h 5501413"/>
                <a:gd name="connsiteX4" fmla="*/ 1175772 w 1972359"/>
                <a:gd name="connsiteY4" fmla="*/ 2197290 h 5501413"/>
                <a:gd name="connsiteX5" fmla="*/ 1773089 w 1972359"/>
                <a:gd name="connsiteY5" fmla="*/ 2372739 h 5501413"/>
                <a:gd name="connsiteX6" fmla="*/ 1913206 w 1972359"/>
                <a:gd name="connsiteY6" fmla="*/ 3044058 h 5501413"/>
                <a:gd name="connsiteX7" fmla="*/ 875521 w 1972359"/>
                <a:gd name="connsiteY7" fmla="*/ 3657600 h 5501413"/>
                <a:gd name="connsiteX8" fmla="*/ 61659 w 1972359"/>
                <a:gd name="connsiteY8" fmla="*/ 3921912 h 5501413"/>
                <a:gd name="connsiteX9" fmla="*/ 146730 w 1972359"/>
                <a:gd name="connsiteY9" fmla="*/ 4837373 h 5501413"/>
                <a:gd name="connsiteX10" fmla="*/ 1133009 w 1972359"/>
                <a:gd name="connsiteY10" fmla="*/ 5501413 h 5501413"/>
                <a:gd name="connsiteX0" fmla="*/ 984703 w 1972359"/>
                <a:gd name="connsiteY0" fmla="*/ 0 h 5501413"/>
                <a:gd name="connsiteX1" fmla="*/ 507031 w 1972359"/>
                <a:gd name="connsiteY1" fmla="*/ 559559 h 5501413"/>
                <a:gd name="connsiteX2" fmla="*/ 939665 w 1972359"/>
                <a:gd name="connsiteY2" fmla="*/ 979758 h 5501413"/>
                <a:gd name="connsiteX3" fmla="*/ 1216715 w 1972359"/>
                <a:gd name="connsiteY3" fmla="*/ 1460311 h 5501413"/>
                <a:gd name="connsiteX4" fmla="*/ 1175772 w 1972359"/>
                <a:gd name="connsiteY4" fmla="*/ 2197290 h 5501413"/>
                <a:gd name="connsiteX5" fmla="*/ 1773089 w 1972359"/>
                <a:gd name="connsiteY5" fmla="*/ 2372739 h 5501413"/>
                <a:gd name="connsiteX6" fmla="*/ 1913206 w 1972359"/>
                <a:gd name="connsiteY6" fmla="*/ 3044058 h 5501413"/>
                <a:gd name="connsiteX7" fmla="*/ 875521 w 1972359"/>
                <a:gd name="connsiteY7" fmla="*/ 3657600 h 5501413"/>
                <a:gd name="connsiteX8" fmla="*/ 61659 w 1972359"/>
                <a:gd name="connsiteY8" fmla="*/ 3921912 h 5501413"/>
                <a:gd name="connsiteX9" fmla="*/ 146730 w 1972359"/>
                <a:gd name="connsiteY9" fmla="*/ 4837373 h 5501413"/>
                <a:gd name="connsiteX10" fmla="*/ 1133009 w 1972359"/>
                <a:gd name="connsiteY10" fmla="*/ 5501413 h 5501413"/>
                <a:gd name="connsiteX0" fmla="*/ 984703 w 1972359"/>
                <a:gd name="connsiteY0" fmla="*/ 0 h 5501413"/>
                <a:gd name="connsiteX1" fmla="*/ 679751 w 1972359"/>
                <a:gd name="connsiteY1" fmla="*/ 488439 h 5501413"/>
                <a:gd name="connsiteX2" fmla="*/ 939665 w 1972359"/>
                <a:gd name="connsiteY2" fmla="*/ 979758 h 5501413"/>
                <a:gd name="connsiteX3" fmla="*/ 1216715 w 1972359"/>
                <a:gd name="connsiteY3" fmla="*/ 1460311 h 5501413"/>
                <a:gd name="connsiteX4" fmla="*/ 1175772 w 1972359"/>
                <a:gd name="connsiteY4" fmla="*/ 2197290 h 5501413"/>
                <a:gd name="connsiteX5" fmla="*/ 1773089 w 1972359"/>
                <a:gd name="connsiteY5" fmla="*/ 2372739 h 5501413"/>
                <a:gd name="connsiteX6" fmla="*/ 1913206 w 1972359"/>
                <a:gd name="connsiteY6" fmla="*/ 3044058 h 5501413"/>
                <a:gd name="connsiteX7" fmla="*/ 875521 w 1972359"/>
                <a:gd name="connsiteY7" fmla="*/ 3657600 h 5501413"/>
                <a:gd name="connsiteX8" fmla="*/ 61659 w 1972359"/>
                <a:gd name="connsiteY8" fmla="*/ 3921912 h 5501413"/>
                <a:gd name="connsiteX9" fmla="*/ 146730 w 1972359"/>
                <a:gd name="connsiteY9" fmla="*/ 4837373 h 5501413"/>
                <a:gd name="connsiteX10" fmla="*/ 1133009 w 1972359"/>
                <a:gd name="connsiteY10" fmla="*/ 5501413 h 5501413"/>
                <a:gd name="connsiteX0" fmla="*/ 1039807 w 2027463"/>
                <a:gd name="connsiteY0" fmla="*/ 0 h 5501413"/>
                <a:gd name="connsiteX1" fmla="*/ 734855 w 2027463"/>
                <a:gd name="connsiteY1" fmla="*/ 488439 h 5501413"/>
                <a:gd name="connsiteX2" fmla="*/ 994769 w 2027463"/>
                <a:gd name="connsiteY2" fmla="*/ 979758 h 5501413"/>
                <a:gd name="connsiteX3" fmla="*/ 1271819 w 2027463"/>
                <a:gd name="connsiteY3" fmla="*/ 1460311 h 5501413"/>
                <a:gd name="connsiteX4" fmla="*/ 1230876 w 2027463"/>
                <a:gd name="connsiteY4" fmla="*/ 2197290 h 5501413"/>
                <a:gd name="connsiteX5" fmla="*/ 1828193 w 2027463"/>
                <a:gd name="connsiteY5" fmla="*/ 2372739 h 5501413"/>
                <a:gd name="connsiteX6" fmla="*/ 1968310 w 2027463"/>
                <a:gd name="connsiteY6" fmla="*/ 3044058 h 5501413"/>
                <a:gd name="connsiteX7" fmla="*/ 930625 w 2027463"/>
                <a:gd name="connsiteY7" fmla="*/ 3657600 h 5501413"/>
                <a:gd name="connsiteX8" fmla="*/ 45643 w 2027463"/>
                <a:gd name="connsiteY8" fmla="*/ 3921912 h 5501413"/>
                <a:gd name="connsiteX9" fmla="*/ 201834 w 2027463"/>
                <a:gd name="connsiteY9" fmla="*/ 4837373 h 5501413"/>
                <a:gd name="connsiteX10" fmla="*/ 1188113 w 2027463"/>
                <a:gd name="connsiteY10" fmla="*/ 5501413 h 5501413"/>
                <a:gd name="connsiteX0" fmla="*/ 1039807 w 2027463"/>
                <a:gd name="connsiteY0" fmla="*/ 0 h 5501413"/>
                <a:gd name="connsiteX1" fmla="*/ 734855 w 2027463"/>
                <a:gd name="connsiteY1" fmla="*/ 488439 h 5501413"/>
                <a:gd name="connsiteX2" fmla="*/ 761089 w 2027463"/>
                <a:gd name="connsiteY2" fmla="*/ 1030558 h 5501413"/>
                <a:gd name="connsiteX3" fmla="*/ 1271819 w 2027463"/>
                <a:gd name="connsiteY3" fmla="*/ 1460311 h 5501413"/>
                <a:gd name="connsiteX4" fmla="*/ 1230876 w 2027463"/>
                <a:gd name="connsiteY4" fmla="*/ 2197290 h 5501413"/>
                <a:gd name="connsiteX5" fmla="*/ 1828193 w 2027463"/>
                <a:gd name="connsiteY5" fmla="*/ 2372739 h 5501413"/>
                <a:gd name="connsiteX6" fmla="*/ 1968310 w 2027463"/>
                <a:gd name="connsiteY6" fmla="*/ 3044058 h 5501413"/>
                <a:gd name="connsiteX7" fmla="*/ 930625 w 2027463"/>
                <a:gd name="connsiteY7" fmla="*/ 3657600 h 5501413"/>
                <a:gd name="connsiteX8" fmla="*/ 45643 w 2027463"/>
                <a:gd name="connsiteY8" fmla="*/ 3921912 h 5501413"/>
                <a:gd name="connsiteX9" fmla="*/ 201834 w 2027463"/>
                <a:gd name="connsiteY9" fmla="*/ 4837373 h 5501413"/>
                <a:gd name="connsiteX10" fmla="*/ 1188113 w 2027463"/>
                <a:gd name="connsiteY10" fmla="*/ 5501413 h 5501413"/>
                <a:gd name="connsiteX0" fmla="*/ 1039807 w 2027463"/>
                <a:gd name="connsiteY0" fmla="*/ 0 h 5501413"/>
                <a:gd name="connsiteX1" fmla="*/ 734855 w 2027463"/>
                <a:gd name="connsiteY1" fmla="*/ 488439 h 5501413"/>
                <a:gd name="connsiteX2" fmla="*/ 761089 w 2027463"/>
                <a:gd name="connsiteY2" fmla="*/ 1030558 h 5501413"/>
                <a:gd name="connsiteX3" fmla="*/ 1078779 w 2027463"/>
                <a:gd name="connsiteY3" fmla="*/ 1470471 h 5501413"/>
                <a:gd name="connsiteX4" fmla="*/ 1230876 w 2027463"/>
                <a:gd name="connsiteY4" fmla="*/ 2197290 h 5501413"/>
                <a:gd name="connsiteX5" fmla="*/ 1828193 w 2027463"/>
                <a:gd name="connsiteY5" fmla="*/ 2372739 h 5501413"/>
                <a:gd name="connsiteX6" fmla="*/ 1968310 w 2027463"/>
                <a:gd name="connsiteY6" fmla="*/ 3044058 h 5501413"/>
                <a:gd name="connsiteX7" fmla="*/ 930625 w 2027463"/>
                <a:gd name="connsiteY7" fmla="*/ 3657600 h 5501413"/>
                <a:gd name="connsiteX8" fmla="*/ 45643 w 2027463"/>
                <a:gd name="connsiteY8" fmla="*/ 3921912 h 5501413"/>
                <a:gd name="connsiteX9" fmla="*/ 201834 w 2027463"/>
                <a:gd name="connsiteY9" fmla="*/ 4837373 h 5501413"/>
                <a:gd name="connsiteX10" fmla="*/ 1188113 w 2027463"/>
                <a:gd name="connsiteY10" fmla="*/ 5501413 h 5501413"/>
                <a:gd name="connsiteX0" fmla="*/ 1039807 w 2027463"/>
                <a:gd name="connsiteY0" fmla="*/ 0 h 5501413"/>
                <a:gd name="connsiteX1" fmla="*/ 734855 w 2027463"/>
                <a:gd name="connsiteY1" fmla="*/ 488439 h 5501413"/>
                <a:gd name="connsiteX2" fmla="*/ 761089 w 2027463"/>
                <a:gd name="connsiteY2" fmla="*/ 1030558 h 5501413"/>
                <a:gd name="connsiteX3" fmla="*/ 977179 w 2027463"/>
                <a:gd name="connsiteY3" fmla="*/ 1500951 h 5501413"/>
                <a:gd name="connsiteX4" fmla="*/ 1230876 w 2027463"/>
                <a:gd name="connsiteY4" fmla="*/ 2197290 h 5501413"/>
                <a:gd name="connsiteX5" fmla="*/ 1828193 w 2027463"/>
                <a:gd name="connsiteY5" fmla="*/ 2372739 h 5501413"/>
                <a:gd name="connsiteX6" fmla="*/ 1968310 w 2027463"/>
                <a:gd name="connsiteY6" fmla="*/ 3044058 h 5501413"/>
                <a:gd name="connsiteX7" fmla="*/ 930625 w 2027463"/>
                <a:gd name="connsiteY7" fmla="*/ 3657600 h 5501413"/>
                <a:gd name="connsiteX8" fmla="*/ 45643 w 2027463"/>
                <a:gd name="connsiteY8" fmla="*/ 3921912 h 5501413"/>
                <a:gd name="connsiteX9" fmla="*/ 201834 w 2027463"/>
                <a:gd name="connsiteY9" fmla="*/ 4837373 h 5501413"/>
                <a:gd name="connsiteX10" fmla="*/ 1188113 w 2027463"/>
                <a:gd name="connsiteY10" fmla="*/ 5501413 h 550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27463" h="5501413">
                  <a:moveTo>
                    <a:pt x="1039807" y="0"/>
                  </a:moveTo>
                  <a:cubicBezTo>
                    <a:pt x="812344" y="192206"/>
                    <a:pt x="781308" y="316679"/>
                    <a:pt x="734855" y="488439"/>
                  </a:cubicBezTo>
                  <a:cubicBezTo>
                    <a:pt x="688402" y="660199"/>
                    <a:pt x="720702" y="861806"/>
                    <a:pt x="761089" y="1030558"/>
                  </a:cubicBezTo>
                  <a:cubicBezTo>
                    <a:pt x="801476" y="1199310"/>
                    <a:pt x="898881" y="1306496"/>
                    <a:pt x="977179" y="1500951"/>
                  </a:cubicBezTo>
                  <a:cubicBezTo>
                    <a:pt x="1055477" y="1695406"/>
                    <a:pt x="1089040" y="2051992"/>
                    <a:pt x="1230876" y="2197290"/>
                  </a:cubicBezTo>
                  <a:cubicBezTo>
                    <a:pt x="1372712" y="2342588"/>
                    <a:pt x="1705287" y="2231611"/>
                    <a:pt x="1828193" y="2372739"/>
                  </a:cubicBezTo>
                  <a:cubicBezTo>
                    <a:pt x="1951099" y="2513867"/>
                    <a:pt x="2117905" y="2829914"/>
                    <a:pt x="1968310" y="3044058"/>
                  </a:cubicBezTo>
                  <a:cubicBezTo>
                    <a:pt x="1818715" y="3258202"/>
                    <a:pt x="1251070" y="3511291"/>
                    <a:pt x="930625" y="3657600"/>
                  </a:cubicBezTo>
                  <a:cubicBezTo>
                    <a:pt x="610181" y="3803909"/>
                    <a:pt x="167108" y="3725283"/>
                    <a:pt x="45643" y="3921912"/>
                  </a:cubicBezTo>
                  <a:cubicBezTo>
                    <a:pt x="-75822" y="4118541"/>
                    <a:pt x="68996" y="4594443"/>
                    <a:pt x="201834" y="4837373"/>
                  </a:cubicBezTo>
                  <a:cubicBezTo>
                    <a:pt x="466752" y="5120943"/>
                    <a:pt x="1340512" y="5346738"/>
                    <a:pt x="1188113" y="5501413"/>
                  </a:cubicBezTo>
                </a:path>
              </a:pathLst>
            </a:custGeom>
            <a:noFill/>
            <a:ln w="38100"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prstClr val="white"/>
                </a:solidFill>
              </a:endParaRPr>
            </a:p>
          </p:txBody>
        </p:sp>
        <p:cxnSp>
          <p:nvCxnSpPr>
            <p:cNvPr id="32" name="Connettore 2 31"/>
            <p:cNvCxnSpPr/>
            <p:nvPr/>
          </p:nvCxnSpPr>
          <p:spPr>
            <a:xfrm flipH="1">
              <a:off x="6649268" y="4365104"/>
              <a:ext cx="659036" cy="362026"/>
            </a:xfrm>
            <a:prstGeom prst="straightConnector1">
              <a:avLst/>
            </a:prstGeom>
            <a:ln w="19050">
              <a:solidFill>
                <a:srgbClr val="385D8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uppo 32"/>
            <p:cNvGrpSpPr/>
            <p:nvPr/>
          </p:nvGrpSpPr>
          <p:grpSpPr>
            <a:xfrm>
              <a:off x="2578148" y="1232716"/>
              <a:ext cx="6458348" cy="2556607"/>
              <a:chOff x="2578148" y="770353"/>
              <a:chExt cx="6458348" cy="2556607"/>
            </a:xfrm>
          </p:grpSpPr>
          <p:grpSp>
            <p:nvGrpSpPr>
              <p:cNvPr id="59" name="Gruppo 58"/>
              <p:cNvGrpSpPr/>
              <p:nvPr/>
            </p:nvGrpSpPr>
            <p:grpSpPr>
              <a:xfrm>
                <a:off x="2578148" y="770353"/>
                <a:ext cx="3599607" cy="2556607"/>
                <a:chOff x="2146100" y="3392672"/>
                <a:chExt cx="3599607" cy="2556607"/>
              </a:xfrm>
            </p:grpSpPr>
            <p:sp>
              <p:nvSpPr>
                <p:cNvPr id="62" name="Figura a mano libera 61"/>
                <p:cNvSpPr/>
                <p:nvPr/>
              </p:nvSpPr>
              <p:spPr>
                <a:xfrm>
                  <a:off x="2555776" y="3392672"/>
                  <a:ext cx="3090463" cy="2556607"/>
                </a:xfrm>
                <a:custGeom>
                  <a:avLst/>
                  <a:gdLst>
                    <a:gd name="connsiteX0" fmla="*/ 822694 w 3090463"/>
                    <a:gd name="connsiteY0" fmla="*/ 93900 h 2265804"/>
                    <a:gd name="connsiteX1" fmla="*/ 931876 w 3090463"/>
                    <a:gd name="connsiteY1" fmla="*/ 80253 h 2265804"/>
                    <a:gd name="connsiteX2" fmla="*/ 2091936 w 3090463"/>
                    <a:gd name="connsiteY2" fmla="*/ 353208 h 2265804"/>
                    <a:gd name="connsiteX3" fmla="*/ 2883506 w 3090463"/>
                    <a:gd name="connsiteY3" fmla="*/ 1335847 h 2265804"/>
                    <a:gd name="connsiteX4" fmla="*/ 3060927 w 3090463"/>
                    <a:gd name="connsiteY4" fmla="*/ 1758927 h 2265804"/>
                    <a:gd name="connsiteX5" fmla="*/ 2392187 w 3090463"/>
                    <a:gd name="connsiteY5" fmla="*/ 2209303 h 2265804"/>
                    <a:gd name="connsiteX6" fmla="*/ 590682 w 3090463"/>
                    <a:gd name="connsiteY6" fmla="*/ 2141065 h 2265804"/>
                    <a:gd name="connsiteX7" fmla="*/ 3828 w 3090463"/>
                    <a:gd name="connsiteY7" fmla="*/ 1144778 h 2265804"/>
                    <a:gd name="connsiteX8" fmla="*/ 822694 w 3090463"/>
                    <a:gd name="connsiteY8" fmla="*/ 93900 h 2265804"/>
                    <a:gd name="connsiteX0" fmla="*/ 822694 w 3090463"/>
                    <a:gd name="connsiteY0" fmla="*/ 73858 h 2245762"/>
                    <a:gd name="connsiteX1" fmla="*/ 1259423 w 3090463"/>
                    <a:gd name="connsiteY1" fmla="*/ 114802 h 2245762"/>
                    <a:gd name="connsiteX2" fmla="*/ 2091936 w 3090463"/>
                    <a:gd name="connsiteY2" fmla="*/ 333166 h 2245762"/>
                    <a:gd name="connsiteX3" fmla="*/ 2883506 w 3090463"/>
                    <a:gd name="connsiteY3" fmla="*/ 1315805 h 2245762"/>
                    <a:gd name="connsiteX4" fmla="*/ 3060927 w 3090463"/>
                    <a:gd name="connsiteY4" fmla="*/ 1738885 h 2245762"/>
                    <a:gd name="connsiteX5" fmla="*/ 2392187 w 3090463"/>
                    <a:gd name="connsiteY5" fmla="*/ 2189261 h 2245762"/>
                    <a:gd name="connsiteX6" fmla="*/ 590682 w 3090463"/>
                    <a:gd name="connsiteY6" fmla="*/ 2121023 h 2245762"/>
                    <a:gd name="connsiteX7" fmla="*/ 3828 w 3090463"/>
                    <a:gd name="connsiteY7" fmla="*/ 1124736 h 2245762"/>
                    <a:gd name="connsiteX8" fmla="*/ 822694 w 3090463"/>
                    <a:gd name="connsiteY8" fmla="*/ 73858 h 2245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90463" h="2245762">
                      <a:moveTo>
                        <a:pt x="822694" y="73858"/>
                      </a:moveTo>
                      <a:cubicBezTo>
                        <a:pt x="1031960" y="-94464"/>
                        <a:pt x="1047883" y="71584"/>
                        <a:pt x="1259423" y="114802"/>
                      </a:cubicBezTo>
                      <a:cubicBezTo>
                        <a:pt x="1470963" y="158020"/>
                        <a:pt x="1821256" y="132999"/>
                        <a:pt x="2091936" y="333166"/>
                      </a:cubicBezTo>
                      <a:cubicBezTo>
                        <a:pt x="2362616" y="533333"/>
                        <a:pt x="2722008" y="1081519"/>
                        <a:pt x="2883506" y="1315805"/>
                      </a:cubicBezTo>
                      <a:cubicBezTo>
                        <a:pt x="3045004" y="1550091"/>
                        <a:pt x="3142813" y="1593309"/>
                        <a:pt x="3060927" y="1738885"/>
                      </a:cubicBezTo>
                      <a:cubicBezTo>
                        <a:pt x="2979041" y="1884461"/>
                        <a:pt x="2803894" y="2125571"/>
                        <a:pt x="2392187" y="2189261"/>
                      </a:cubicBezTo>
                      <a:cubicBezTo>
                        <a:pt x="1980480" y="2252951"/>
                        <a:pt x="988742" y="2298444"/>
                        <a:pt x="590682" y="2121023"/>
                      </a:cubicBezTo>
                      <a:cubicBezTo>
                        <a:pt x="192622" y="1943602"/>
                        <a:pt x="-32566" y="1470479"/>
                        <a:pt x="3828" y="1124736"/>
                      </a:cubicBezTo>
                      <a:cubicBezTo>
                        <a:pt x="40222" y="778993"/>
                        <a:pt x="613428" y="242180"/>
                        <a:pt x="822694" y="73858"/>
                      </a:cubicBezTo>
                      <a:close/>
                    </a:path>
                  </a:pathLst>
                </a:custGeom>
                <a:pattFill prst="dotGrid">
                  <a:fgClr>
                    <a:schemeClr val="tx1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Figura a mano libera 62"/>
                <p:cNvSpPr/>
                <p:nvPr/>
              </p:nvSpPr>
              <p:spPr>
                <a:xfrm>
                  <a:off x="3616657" y="3630304"/>
                  <a:ext cx="2129050" cy="1037230"/>
                </a:xfrm>
                <a:custGeom>
                  <a:avLst/>
                  <a:gdLst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46161"/>
                    <a:gd name="connsiteX1" fmla="*/ 777922 w 2552131"/>
                    <a:gd name="connsiteY1" fmla="*/ 600502 h 846161"/>
                    <a:gd name="connsiteX2" fmla="*/ 1692322 w 2552131"/>
                    <a:gd name="connsiteY2" fmla="*/ 846161 h 846161"/>
                    <a:gd name="connsiteX3" fmla="*/ 2552131 w 2552131"/>
                    <a:gd name="connsiteY3" fmla="*/ 818866 h 846161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29050"/>
                    <a:gd name="connsiteY0" fmla="*/ 0 h 1037465"/>
                    <a:gd name="connsiteX1" fmla="*/ 423080 w 2129050"/>
                    <a:gd name="connsiteY1" fmla="*/ 791571 h 1037465"/>
                    <a:gd name="connsiteX2" fmla="*/ 1337480 w 2129050"/>
                    <a:gd name="connsiteY2" fmla="*/ 1037230 h 1037465"/>
                    <a:gd name="connsiteX3" fmla="*/ 2129050 w 2129050"/>
                    <a:gd name="connsiteY3" fmla="*/ 832514 h 1037465"/>
                    <a:gd name="connsiteX0" fmla="*/ 0 w 2129050"/>
                    <a:gd name="connsiteY0" fmla="*/ 0 h 1037465"/>
                    <a:gd name="connsiteX1" fmla="*/ 423080 w 2129050"/>
                    <a:gd name="connsiteY1" fmla="*/ 791571 h 1037465"/>
                    <a:gd name="connsiteX2" fmla="*/ 1337480 w 2129050"/>
                    <a:gd name="connsiteY2" fmla="*/ 1037230 h 1037465"/>
                    <a:gd name="connsiteX3" fmla="*/ 2129050 w 2129050"/>
                    <a:gd name="connsiteY3" fmla="*/ 832514 h 1037465"/>
                    <a:gd name="connsiteX0" fmla="*/ 0 w 2129050"/>
                    <a:gd name="connsiteY0" fmla="*/ 0 h 1037230"/>
                    <a:gd name="connsiteX1" fmla="*/ 423080 w 2129050"/>
                    <a:gd name="connsiteY1" fmla="*/ 791571 h 1037230"/>
                    <a:gd name="connsiteX2" fmla="*/ 1337480 w 2129050"/>
                    <a:gd name="connsiteY2" fmla="*/ 1037230 h 1037230"/>
                    <a:gd name="connsiteX3" fmla="*/ 2129050 w 2129050"/>
                    <a:gd name="connsiteY3" fmla="*/ 832514 h 1037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9050" h="1037230">
                      <a:moveTo>
                        <a:pt x="0" y="0"/>
                      </a:moveTo>
                      <a:lnTo>
                        <a:pt x="423080" y="791571"/>
                      </a:lnTo>
                      <a:lnTo>
                        <a:pt x="1337480" y="1037230"/>
                      </a:lnTo>
                      <a:lnTo>
                        <a:pt x="2129050" y="832514"/>
                      </a:ln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Figura a mano libera 63"/>
                <p:cNvSpPr/>
                <p:nvPr/>
              </p:nvSpPr>
              <p:spPr>
                <a:xfrm>
                  <a:off x="3131840" y="4303592"/>
                  <a:ext cx="1828799" cy="791571"/>
                </a:xfrm>
                <a:custGeom>
                  <a:avLst/>
                  <a:gdLst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46161"/>
                    <a:gd name="connsiteX1" fmla="*/ 777922 w 2552131"/>
                    <a:gd name="connsiteY1" fmla="*/ 600502 h 846161"/>
                    <a:gd name="connsiteX2" fmla="*/ 1692322 w 2552131"/>
                    <a:gd name="connsiteY2" fmla="*/ 846161 h 846161"/>
                    <a:gd name="connsiteX3" fmla="*/ 2552131 w 2552131"/>
                    <a:gd name="connsiteY3" fmla="*/ 818866 h 846161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1828799"/>
                    <a:gd name="connsiteY0" fmla="*/ 0 h 1050952"/>
                    <a:gd name="connsiteX1" fmla="*/ 423080 w 1828799"/>
                    <a:gd name="connsiteY1" fmla="*/ 791571 h 1050952"/>
                    <a:gd name="connsiteX2" fmla="*/ 1337480 w 1828799"/>
                    <a:gd name="connsiteY2" fmla="*/ 1037230 h 1050952"/>
                    <a:gd name="connsiteX3" fmla="*/ 1828799 w 1828799"/>
                    <a:gd name="connsiteY3" fmla="*/ 354843 h 1050952"/>
                    <a:gd name="connsiteX0" fmla="*/ 0 w 1828799"/>
                    <a:gd name="connsiteY0" fmla="*/ 0 h 832768"/>
                    <a:gd name="connsiteX1" fmla="*/ 423080 w 1828799"/>
                    <a:gd name="connsiteY1" fmla="*/ 791571 h 832768"/>
                    <a:gd name="connsiteX2" fmla="*/ 1255593 w 1828799"/>
                    <a:gd name="connsiteY2" fmla="*/ 682388 h 832768"/>
                    <a:gd name="connsiteX3" fmla="*/ 1828799 w 1828799"/>
                    <a:gd name="connsiteY3" fmla="*/ 354843 h 832768"/>
                    <a:gd name="connsiteX0" fmla="*/ 0 w 1828799"/>
                    <a:gd name="connsiteY0" fmla="*/ 0 h 832768"/>
                    <a:gd name="connsiteX1" fmla="*/ 423080 w 1828799"/>
                    <a:gd name="connsiteY1" fmla="*/ 791571 h 832768"/>
                    <a:gd name="connsiteX2" fmla="*/ 1255593 w 1828799"/>
                    <a:gd name="connsiteY2" fmla="*/ 682388 h 832768"/>
                    <a:gd name="connsiteX3" fmla="*/ 1828799 w 1828799"/>
                    <a:gd name="connsiteY3" fmla="*/ 354843 h 832768"/>
                    <a:gd name="connsiteX0" fmla="*/ 0 w 1828799"/>
                    <a:gd name="connsiteY0" fmla="*/ 0 h 791571"/>
                    <a:gd name="connsiteX1" fmla="*/ 423080 w 1828799"/>
                    <a:gd name="connsiteY1" fmla="*/ 791571 h 791571"/>
                    <a:gd name="connsiteX2" fmla="*/ 1255593 w 1828799"/>
                    <a:gd name="connsiteY2" fmla="*/ 682388 h 791571"/>
                    <a:gd name="connsiteX3" fmla="*/ 1828799 w 1828799"/>
                    <a:gd name="connsiteY3" fmla="*/ 354843 h 791571"/>
                    <a:gd name="connsiteX0" fmla="*/ 0 w 1828799"/>
                    <a:gd name="connsiteY0" fmla="*/ 0 h 791571"/>
                    <a:gd name="connsiteX1" fmla="*/ 423080 w 1828799"/>
                    <a:gd name="connsiteY1" fmla="*/ 791571 h 791571"/>
                    <a:gd name="connsiteX2" fmla="*/ 1255593 w 1828799"/>
                    <a:gd name="connsiteY2" fmla="*/ 682388 h 791571"/>
                    <a:gd name="connsiteX3" fmla="*/ 1828799 w 1828799"/>
                    <a:gd name="connsiteY3" fmla="*/ 354843 h 791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799" h="791571">
                      <a:moveTo>
                        <a:pt x="0" y="0"/>
                      </a:moveTo>
                      <a:lnTo>
                        <a:pt x="423080" y="791571"/>
                      </a:lnTo>
                      <a:lnTo>
                        <a:pt x="1255593" y="682388"/>
                      </a:lnTo>
                      <a:lnTo>
                        <a:pt x="1828799" y="354843"/>
                      </a:lnTo>
                    </a:path>
                  </a:pathLst>
                </a:cu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65" name="Connettore 1 64"/>
                <p:cNvCxnSpPr>
                  <a:stCxn id="64" idx="2"/>
                </p:cNvCxnSpPr>
                <p:nvPr/>
              </p:nvCxnSpPr>
              <p:spPr>
                <a:xfrm flipH="1">
                  <a:off x="4211960" y="4985980"/>
                  <a:ext cx="175473" cy="479515"/>
                </a:xfrm>
                <a:prstGeom prst="lin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66" name="Connettore 1 65"/>
                <p:cNvCxnSpPr/>
                <p:nvPr/>
              </p:nvCxnSpPr>
              <p:spPr>
                <a:xfrm>
                  <a:off x="4920996" y="4679136"/>
                  <a:ext cx="299076" cy="786359"/>
                </a:xfrm>
                <a:prstGeom prst="lin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67" name="CasellaDiTesto 66"/>
                <p:cNvSpPr txBox="1"/>
                <p:nvPr/>
              </p:nvSpPr>
              <p:spPr>
                <a:xfrm>
                  <a:off x="2146100" y="5234663"/>
                  <a:ext cx="1853516" cy="40229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it-IT" sz="1200" dirty="0" smtClean="0">
                      <a:solidFill>
                        <a:prstClr val="black"/>
                      </a:solidFill>
                    </a:rPr>
                    <a:t>Area urbana con rete fognaria esistente</a:t>
                  </a:r>
                  <a:endParaRPr lang="it-IT" sz="1200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0" name="CasellaDiTesto 59"/>
              <p:cNvSpPr txBox="1"/>
              <p:nvPr/>
            </p:nvSpPr>
            <p:spPr>
              <a:xfrm>
                <a:off x="6663669" y="2024628"/>
                <a:ext cx="2372827" cy="543916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</a:pPr>
                <a:r>
                  <a:rPr lang="it-IT" sz="1200" dirty="0" smtClean="0">
                    <a:solidFill>
                      <a:prstClr val="black"/>
                    </a:solidFill>
                  </a:rPr>
                  <a:t>Scarico esistente in corso d’acqua:</a:t>
                </a:r>
                <a:endParaRPr lang="it-IT" sz="1200" dirty="0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61" name="Connettore 1 60"/>
              <p:cNvCxnSpPr/>
              <p:nvPr/>
            </p:nvCxnSpPr>
            <p:spPr>
              <a:xfrm flipH="1" flipV="1">
                <a:off x="5812215" y="1959769"/>
                <a:ext cx="851454" cy="403892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uppo 33"/>
            <p:cNvGrpSpPr/>
            <p:nvPr/>
          </p:nvGrpSpPr>
          <p:grpSpPr>
            <a:xfrm>
              <a:off x="1692269" y="4653136"/>
              <a:ext cx="7507870" cy="1686208"/>
              <a:chOff x="1808235" y="1009933"/>
              <a:chExt cx="7507870" cy="1686208"/>
            </a:xfrm>
          </p:grpSpPr>
          <p:grpSp>
            <p:nvGrpSpPr>
              <p:cNvPr id="50" name="Gruppo 49"/>
              <p:cNvGrpSpPr/>
              <p:nvPr/>
            </p:nvGrpSpPr>
            <p:grpSpPr>
              <a:xfrm>
                <a:off x="1808235" y="1009933"/>
                <a:ext cx="3663040" cy="1686208"/>
                <a:chOff x="248123" y="3392672"/>
                <a:chExt cx="5497584" cy="2744457"/>
              </a:xfrm>
            </p:grpSpPr>
            <p:sp>
              <p:nvSpPr>
                <p:cNvPr id="53" name="Figura a mano libera 52"/>
                <p:cNvSpPr/>
                <p:nvPr/>
              </p:nvSpPr>
              <p:spPr>
                <a:xfrm>
                  <a:off x="2555776" y="3392672"/>
                  <a:ext cx="3090463" cy="2556607"/>
                </a:xfrm>
                <a:custGeom>
                  <a:avLst/>
                  <a:gdLst>
                    <a:gd name="connsiteX0" fmla="*/ 822694 w 3090463"/>
                    <a:gd name="connsiteY0" fmla="*/ 93900 h 2265804"/>
                    <a:gd name="connsiteX1" fmla="*/ 931876 w 3090463"/>
                    <a:gd name="connsiteY1" fmla="*/ 80253 h 2265804"/>
                    <a:gd name="connsiteX2" fmla="*/ 2091936 w 3090463"/>
                    <a:gd name="connsiteY2" fmla="*/ 353208 h 2265804"/>
                    <a:gd name="connsiteX3" fmla="*/ 2883506 w 3090463"/>
                    <a:gd name="connsiteY3" fmla="*/ 1335847 h 2265804"/>
                    <a:gd name="connsiteX4" fmla="*/ 3060927 w 3090463"/>
                    <a:gd name="connsiteY4" fmla="*/ 1758927 h 2265804"/>
                    <a:gd name="connsiteX5" fmla="*/ 2392187 w 3090463"/>
                    <a:gd name="connsiteY5" fmla="*/ 2209303 h 2265804"/>
                    <a:gd name="connsiteX6" fmla="*/ 590682 w 3090463"/>
                    <a:gd name="connsiteY6" fmla="*/ 2141065 h 2265804"/>
                    <a:gd name="connsiteX7" fmla="*/ 3828 w 3090463"/>
                    <a:gd name="connsiteY7" fmla="*/ 1144778 h 2265804"/>
                    <a:gd name="connsiteX8" fmla="*/ 822694 w 3090463"/>
                    <a:gd name="connsiteY8" fmla="*/ 93900 h 2265804"/>
                    <a:gd name="connsiteX0" fmla="*/ 822694 w 3090463"/>
                    <a:gd name="connsiteY0" fmla="*/ 73858 h 2245762"/>
                    <a:gd name="connsiteX1" fmla="*/ 1259423 w 3090463"/>
                    <a:gd name="connsiteY1" fmla="*/ 114802 h 2245762"/>
                    <a:gd name="connsiteX2" fmla="*/ 2091936 w 3090463"/>
                    <a:gd name="connsiteY2" fmla="*/ 333166 h 2245762"/>
                    <a:gd name="connsiteX3" fmla="*/ 2883506 w 3090463"/>
                    <a:gd name="connsiteY3" fmla="*/ 1315805 h 2245762"/>
                    <a:gd name="connsiteX4" fmla="*/ 3060927 w 3090463"/>
                    <a:gd name="connsiteY4" fmla="*/ 1738885 h 2245762"/>
                    <a:gd name="connsiteX5" fmla="*/ 2392187 w 3090463"/>
                    <a:gd name="connsiteY5" fmla="*/ 2189261 h 2245762"/>
                    <a:gd name="connsiteX6" fmla="*/ 590682 w 3090463"/>
                    <a:gd name="connsiteY6" fmla="*/ 2121023 h 2245762"/>
                    <a:gd name="connsiteX7" fmla="*/ 3828 w 3090463"/>
                    <a:gd name="connsiteY7" fmla="*/ 1124736 h 2245762"/>
                    <a:gd name="connsiteX8" fmla="*/ 822694 w 3090463"/>
                    <a:gd name="connsiteY8" fmla="*/ 73858 h 2245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90463" h="2245762">
                      <a:moveTo>
                        <a:pt x="822694" y="73858"/>
                      </a:moveTo>
                      <a:cubicBezTo>
                        <a:pt x="1031960" y="-94464"/>
                        <a:pt x="1047883" y="71584"/>
                        <a:pt x="1259423" y="114802"/>
                      </a:cubicBezTo>
                      <a:cubicBezTo>
                        <a:pt x="1470963" y="158020"/>
                        <a:pt x="1821256" y="132999"/>
                        <a:pt x="2091936" y="333166"/>
                      </a:cubicBezTo>
                      <a:cubicBezTo>
                        <a:pt x="2362616" y="533333"/>
                        <a:pt x="2722008" y="1081519"/>
                        <a:pt x="2883506" y="1315805"/>
                      </a:cubicBezTo>
                      <a:cubicBezTo>
                        <a:pt x="3045004" y="1550091"/>
                        <a:pt x="3142813" y="1593309"/>
                        <a:pt x="3060927" y="1738885"/>
                      </a:cubicBezTo>
                      <a:cubicBezTo>
                        <a:pt x="2979041" y="1884461"/>
                        <a:pt x="2803894" y="2125571"/>
                        <a:pt x="2392187" y="2189261"/>
                      </a:cubicBezTo>
                      <a:cubicBezTo>
                        <a:pt x="1980480" y="2252951"/>
                        <a:pt x="988742" y="2298444"/>
                        <a:pt x="590682" y="2121023"/>
                      </a:cubicBezTo>
                      <a:cubicBezTo>
                        <a:pt x="192622" y="1943602"/>
                        <a:pt x="-32566" y="1470479"/>
                        <a:pt x="3828" y="1124736"/>
                      </a:cubicBezTo>
                      <a:cubicBezTo>
                        <a:pt x="40222" y="778993"/>
                        <a:pt x="613428" y="242180"/>
                        <a:pt x="822694" y="73858"/>
                      </a:cubicBezTo>
                      <a:close/>
                    </a:path>
                  </a:pathLst>
                </a:custGeom>
                <a:pattFill prst="dotGrid">
                  <a:fgClr>
                    <a:srgbClr val="C00000"/>
                  </a:fgClr>
                  <a:bgClr>
                    <a:schemeClr val="bg1"/>
                  </a:bgClr>
                </a:patt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4" name="Figura a mano libera 53"/>
                <p:cNvSpPr/>
                <p:nvPr/>
              </p:nvSpPr>
              <p:spPr>
                <a:xfrm>
                  <a:off x="3616657" y="3630304"/>
                  <a:ext cx="2129050" cy="1037230"/>
                </a:xfrm>
                <a:custGeom>
                  <a:avLst/>
                  <a:gdLst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46161"/>
                    <a:gd name="connsiteX1" fmla="*/ 777922 w 2552131"/>
                    <a:gd name="connsiteY1" fmla="*/ 600502 h 846161"/>
                    <a:gd name="connsiteX2" fmla="*/ 1692322 w 2552131"/>
                    <a:gd name="connsiteY2" fmla="*/ 846161 h 846161"/>
                    <a:gd name="connsiteX3" fmla="*/ 2552131 w 2552131"/>
                    <a:gd name="connsiteY3" fmla="*/ 818866 h 846161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29050"/>
                    <a:gd name="connsiteY0" fmla="*/ 0 h 1037465"/>
                    <a:gd name="connsiteX1" fmla="*/ 423080 w 2129050"/>
                    <a:gd name="connsiteY1" fmla="*/ 791571 h 1037465"/>
                    <a:gd name="connsiteX2" fmla="*/ 1337480 w 2129050"/>
                    <a:gd name="connsiteY2" fmla="*/ 1037230 h 1037465"/>
                    <a:gd name="connsiteX3" fmla="*/ 2129050 w 2129050"/>
                    <a:gd name="connsiteY3" fmla="*/ 832514 h 1037465"/>
                    <a:gd name="connsiteX0" fmla="*/ 0 w 2129050"/>
                    <a:gd name="connsiteY0" fmla="*/ 0 h 1037465"/>
                    <a:gd name="connsiteX1" fmla="*/ 423080 w 2129050"/>
                    <a:gd name="connsiteY1" fmla="*/ 791571 h 1037465"/>
                    <a:gd name="connsiteX2" fmla="*/ 1337480 w 2129050"/>
                    <a:gd name="connsiteY2" fmla="*/ 1037230 h 1037465"/>
                    <a:gd name="connsiteX3" fmla="*/ 2129050 w 2129050"/>
                    <a:gd name="connsiteY3" fmla="*/ 832514 h 1037465"/>
                    <a:gd name="connsiteX0" fmla="*/ 0 w 2129050"/>
                    <a:gd name="connsiteY0" fmla="*/ 0 h 1037230"/>
                    <a:gd name="connsiteX1" fmla="*/ 423080 w 2129050"/>
                    <a:gd name="connsiteY1" fmla="*/ 791571 h 1037230"/>
                    <a:gd name="connsiteX2" fmla="*/ 1337480 w 2129050"/>
                    <a:gd name="connsiteY2" fmla="*/ 1037230 h 1037230"/>
                    <a:gd name="connsiteX3" fmla="*/ 2129050 w 2129050"/>
                    <a:gd name="connsiteY3" fmla="*/ 832514 h 10372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29050" h="1037230">
                      <a:moveTo>
                        <a:pt x="0" y="0"/>
                      </a:moveTo>
                      <a:lnTo>
                        <a:pt x="423080" y="791571"/>
                      </a:lnTo>
                      <a:lnTo>
                        <a:pt x="1337480" y="1037230"/>
                      </a:lnTo>
                      <a:lnTo>
                        <a:pt x="2129050" y="832514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  <a:headEnd type="none" w="med" len="med"/>
                  <a:tailEnd type="arrow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Figura a mano libera 54"/>
                <p:cNvSpPr/>
                <p:nvPr/>
              </p:nvSpPr>
              <p:spPr>
                <a:xfrm>
                  <a:off x="3131840" y="4303592"/>
                  <a:ext cx="1828799" cy="791571"/>
                </a:xfrm>
                <a:custGeom>
                  <a:avLst/>
                  <a:gdLst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62373"/>
                    <a:gd name="connsiteX1" fmla="*/ 777922 w 2552131"/>
                    <a:gd name="connsiteY1" fmla="*/ 600502 h 862373"/>
                    <a:gd name="connsiteX2" fmla="*/ 1692322 w 2552131"/>
                    <a:gd name="connsiteY2" fmla="*/ 846161 h 862373"/>
                    <a:gd name="connsiteX3" fmla="*/ 2552131 w 2552131"/>
                    <a:gd name="connsiteY3" fmla="*/ 818866 h 862373"/>
                    <a:gd name="connsiteX0" fmla="*/ 0 w 2552131"/>
                    <a:gd name="connsiteY0" fmla="*/ 0 h 846161"/>
                    <a:gd name="connsiteX1" fmla="*/ 777922 w 2552131"/>
                    <a:gd name="connsiteY1" fmla="*/ 600502 h 846161"/>
                    <a:gd name="connsiteX2" fmla="*/ 1692322 w 2552131"/>
                    <a:gd name="connsiteY2" fmla="*/ 846161 h 846161"/>
                    <a:gd name="connsiteX3" fmla="*/ 2552131 w 2552131"/>
                    <a:gd name="connsiteY3" fmla="*/ 818866 h 846161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2197289"/>
                    <a:gd name="connsiteY0" fmla="*/ 0 h 1037230"/>
                    <a:gd name="connsiteX1" fmla="*/ 423080 w 2197289"/>
                    <a:gd name="connsiteY1" fmla="*/ 791571 h 1037230"/>
                    <a:gd name="connsiteX2" fmla="*/ 1337480 w 2197289"/>
                    <a:gd name="connsiteY2" fmla="*/ 1037230 h 1037230"/>
                    <a:gd name="connsiteX3" fmla="*/ 2197289 w 2197289"/>
                    <a:gd name="connsiteY3" fmla="*/ 1009935 h 1037230"/>
                    <a:gd name="connsiteX0" fmla="*/ 0 w 1828799"/>
                    <a:gd name="connsiteY0" fmla="*/ 0 h 1050952"/>
                    <a:gd name="connsiteX1" fmla="*/ 423080 w 1828799"/>
                    <a:gd name="connsiteY1" fmla="*/ 791571 h 1050952"/>
                    <a:gd name="connsiteX2" fmla="*/ 1337480 w 1828799"/>
                    <a:gd name="connsiteY2" fmla="*/ 1037230 h 1050952"/>
                    <a:gd name="connsiteX3" fmla="*/ 1828799 w 1828799"/>
                    <a:gd name="connsiteY3" fmla="*/ 354843 h 1050952"/>
                    <a:gd name="connsiteX0" fmla="*/ 0 w 1828799"/>
                    <a:gd name="connsiteY0" fmla="*/ 0 h 832768"/>
                    <a:gd name="connsiteX1" fmla="*/ 423080 w 1828799"/>
                    <a:gd name="connsiteY1" fmla="*/ 791571 h 832768"/>
                    <a:gd name="connsiteX2" fmla="*/ 1255593 w 1828799"/>
                    <a:gd name="connsiteY2" fmla="*/ 682388 h 832768"/>
                    <a:gd name="connsiteX3" fmla="*/ 1828799 w 1828799"/>
                    <a:gd name="connsiteY3" fmla="*/ 354843 h 832768"/>
                    <a:gd name="connsiteX0" fmla="*/ 0 w 1828799"/>
                    <a:gd name="connsiteY0" fmla="*/ 0 h 832768"/>
                    <a:gd name="connsiteX1" fmla="*/ 423080 w 1828799"/>
                    <a:gd name="connsiteY1" fmla="*/ 791571 h 832768"/>
                    <a:gd name="connsiteX2" fmla="*/ 1255593 w 1828799"/>
                    <a:gd name="connsiteY2" fmla="*/ 682388 h 832768"/>
                    <a:gd name="connsiteX3" fmla="*/ 1828799 w 1828799"/>
                    <a:gd name="connsiteY3" fmla="*/ 354843 h 832768"/>
                    <a:gd name="connsiteX0" fmla="*/ 0 w 1828799"/>
                    <a:gd name="connsiteY0" fmla="*/ 0 h 791571"/>
                    <a:gd name="connsiteX1" fmla="*/ 423080 w 1828799"/>
                    <a:gd name="connsiteY1" fmla="*/ 791571 h 791571"/>
                    <a:gd name="connsiteX2" fmla="*/ 1255593 w 1828799"/>
                    <a:gd name="connsiteY2" fmla="*/ 682388 h 791571"/>
                    <a:gd name="connsiteX3" fmla="*/ 1828799 w 1828799"/>
                    <a:gd name="connsiteY3" fmla="*/ 354843 h 791571"/>
                    <a:gd name="connsiteX0" fmla="*/ 0 w 1828799"/>
                    <a:gd name="connsiteY0" fmla="*/ 0 h 791571"/>
                    <a:gd name="connsiteX1" fmla="*/ 423080 w 1828799"/>
                    <a:gd name="connsiteY1" fmla="*/ 791571 h 791571"/>
                    <a:gd name="connsiteX2" fmla="*/ 1255593 w 1828799"/>
                    <a:gd name="connsiteY2" fmla="*/ 682388 h 791571"/>
                    <a:gd name="connsiteX3" fmla="*/ 1828799 w 1828799"/>
                    <a:gd name="connsiteY3" fmla="*/ 354843 h 7915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799" h="791571">
                      <a:moveTo>
                        <a:pt x="0" y="0"/>
                      </a:moveTo>
                      <a:lnTo>
                        <a:pt x="423080" y="791571"/>
                      </a:lnTo>
                      <a:lnTo>
                        <a:pt x="1255593" y="682388"/>
                      </a:lnTo>
                      <a:lnTo>
                        <a:pt x="1828799" y="354843"/>
                      </a:ln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56" name="Connettore 1 55"/>
                <p:cNvCxnSpPr>
                  <a:stCxn id="55" idx="2"/>
                </p:cNvCxnSpPr>
                <p:nvPr/>
              </p:nvCxnSpPr>
              <p:spPr>
                <a:xfrm flipH="1">
                  <a:off x="4211960" y="4985980"/>
                  <a:ext cx="175473" cy="710348"/>
                </a:xfrm>
                <a:prstGeom prst="lin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57" name="Connettore 1 56"/>
                <p:cNvCxnSpPr/>
                <p:nvPr/>
              </p:nvCxnSpPr>
              <p:spPr>
                <a:xfrm>
                  <a:off x="4920996" y="4679136"/>
                  <a:ext cx="299076" cy="786359"/>
                </a:xfrm>
                <a:prstGeom prst="lin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58" name="CasellaDiTesto 57"/>
                <p:cNvSpPr txBox="1"/>
                <p:nvPr/>
              </p:nvSpPr>
              <p:spPr>
                <a:xfrm>
                  <a:off x="248123" y="5348180"/>
                  <a:ext cx="3100149" cy="78894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200"/>
                    </a:lnSpc>
                  </a:pPr>
                  <a:r>
                    <a:rPr lang="it-IT" sz="1200" dirty="0" smtClean="0">
                      <a:solidFill>
                        <a:prstClr val="black"/>
                      </a:solidFill>
                    </a:rPr>
                    <a:t>Ambiti di trasformazione</a:t>
                  </a:r>
                  <a:endParaRPr lang="it-IT" sz="1200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51" name="CasellaDiTesto 50"/>
              <p:cNvSpPr txBox="1"/>
              <p:nvPr/>
            </p:nvSpPr>
            <p:spPr>
              <a:xfrm>
                <a:off x="6205425" y="1793214"/>
                <a:ext cx="3110680" cy="32758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400"/>
                  </a:lnSpc>
                  <a:spcAft>
                    <a:spcPts val="600"/>
                  </a:spcAft>
                </a:pPr>
                <a:r>
                  <a:rPr lang="it-IT" sz="1200" dirty="0" smtClean="0">
                    <a:solidFill>
                      <a:prstClr val="black"/>
                    </a:solidFill>
                  </a:rPr>
                  <a:t>Nuovo scarico in corso d’acqua</a:t>
                </a:r>
              </a:p>
            </p:txBody>
          </p:sp>
          <p:cxnSp>
            <p:nvCxnSpPr>
              <p:cNvPr id="52" name="Connettore 1 51"/>
              <p:cNvCxnSpPr>
                <a:stCxn id="51" idx="1"/>
              </p:cNvCxnSpPr>
              <p:nvPr/>
            </p:nvCxnSpPr>
            <p:spPr>
              <a:xfrm flipH="1" flipV="1">
                <a:off x="5332014" y="1721733"/>
                <a:ext cx="873410" cy="235275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uppo 34"/>
            <p:cNvGrpSpPr/>
            <p:nvPr/>
          </p:nvGrpSpPr>
          <p:grpSpPr>
            <a:xfrm>
              <a:off x="-415635" y="1040533"/>
              <a:ext cx="5918217" cy="3036539"/>
              <a:chOff x="-847683" y="3200489"/>
              <a:chExt cx="5918217" cy="3036539"/>
            </a:xfrm>
          </p:grpSpPr>
          <p:grpSp>
            <p:nvGrpSpPr>
              <p:cNvPr id="36" name="Gruppo 35"/>
              <p:cNvGrpSpPr/>
              <p:nvPr/>
            </p:nvGrpSpPr>
            <p:grpSpPr>
              <a:xfrm>
                <a:off x="-847683" y="3200489"/>
                <a:ext cx="5918217" cy="3036539"/>
                <a:chOff x="-847683" y="3200489"/>
                <a:chExt cx="5918217" cy="3036539"/>
              </a:xfrm>
            </p:grpSpPr>
            <p:grpSp>
              <p:nvGrpSpPr>
                <p:cNvPr id="38" name="Gruppo 37"/>
                <p:cNvGrpSpPr/>
                <p:nvPr/>
              </p:nvGrpSpPr>
              <p:grpSpPr>
                <a:xfrm>
                  <a:off x="1907704" y="3789040"/>
                  <a:ext cx="3162830" cy="1967320"/>
                  <a:chOff x="1907704" y="3789040"/>
                  <a:chExt cx="3162830" cy="1967320"/>
                </a:xfrm>
              </p:grpSpPr>
              <p:sp>
                <p:nvSpPr>
                  <p:cNvPr id="44" name="Figura a mano libera 43"/>
                  <p:cNvSpPr/>
                  <p:nvPr/>
                </p:nvSpPr>
                <p:spPr>
                  <a:xfrm>
                    <a:off x="1907704" y="3861048"/>
                    <a:ext cx="985740" cy="805879"/>
                  </a:xfrm>
                  <a:custGeom>
                    <a:avLst/>
                    <a:gdLst>
                      <a:gd name="connsiteX0" fmla="*/ 822694 w 3090463"/>
                      <a:gd name="connsiteY0" fmla="*/ 93900 h 2265804"/>
                      <a:gd name="connsiteX1" fmla="*/ 931876 w 3090463"/>
                      <a:gd name="connsiteY1" fmla="*/ 80253 h 2265804"/>
                      <a:gd name="connsiteX2" fmla="*/ 2091936 w 3090463"/>
                      <a:gd name="connsiteY2" fmla="*/ 353208 h 2265804"/>
                      <a:gd name="connsiteX3" fmla="*/ 2883506 w 3090463"/>
                      <a:gd name="connsiteY3" fmla="*/ 1335847 h 2265804"/>
                      <a:gd name="connsiteX4" fmla="*/ 3060927 w 3090463"/>
                      <a:gd name="connsiteY4" fmla="*/ 1758927 h 2265804"/>
                      <a:gd name="connsiteX5" fmla="*/ 2392187 w 3090463"/>
                      <a:gd name="connsiteY5" fmla="*/ 2209303 h 2265804"/>
                      <a:gd name="connsiteX6" fmla="*/ 590682 w 3090463"/>
                      <a:gd name="connsiteY6" fmla="*/ 2141065 h 2265804"/>
                      <a:gd name="connsiteX7" fmla="*/ 3828 w 3090463"/>
                      <a:gd name="connsiteY7" fmla="*/ 1144778 h 2265804"/>
                      <a:gd name="connsiteX8" fmla="*/ 822694 w 3090463"/>
                      <a:gd name="connsiteY8" fmla="*/ 93900 h 2265804"/>
                      <a:gd name="connsiteX0" fmla="*/ 822694 w 3090463"/>
                      <a:gd name="connsiteY0" fmla="*/ 73858 h 2245762"/>
                      <a:gd name="connsiteX1" fmla="*/ 1259423 w 3090463"/>
                      <a:gd name="connsiteY1" fmla="*/ 114802 h 2245762"/>
                      <a:gd name="connsiteX2" fmla="*/ 2091936 w 3090463"/>
                      <a:gd name="connsiteY2" fmla="*/ 333166 h 2245762"/>
                      <a:gd name="connsiteX3" fmla="*/ 2883506 w 3090463"/>
                      <a:gd name="connsiteY3" fmla="*/ 1315805 h 2245762"/>
                      <a:gd name="connsiteX4" fmla="*/ 3060927 w 3090463"/>
                      <a:gd name="connsiteY4" fmla="*/ 1738885 h 2245762"/>
                      <a:gd name="connsiteX5" fmla="*/ 2392187 w 3090463"/>
                      <a:gd name="connsiteY5" fmla="*/ 2189261 h 2245762"/>
                      <a:gd name="connsiteX6" fmla="*/ 590682 w 3090463"/>
                      <a:gd name="connsiteY6" fmla="*/ 2121023 h 2245762"/>
                      <a:gd name="connsiteX7" fmla="*/ 3828 w 3090463"/>
                      <a:gd name="connsiteY7" fmla="*/ 1124736 h 2245762"/>
                      <a:gd name="connsiteX8" fmla="*/ 822694 w 3090463"/>
                      <a:gd name="connsiteY8" fmla="*/ 73858 h 2245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0463" h="2245762">
                        <a:moveTo>
                          <a:pt x="822694" y="73858"/>
                        </a:moveTo>
                        <a:cubicBezTo>
                          <a:pt x="1031960" y="-94464"/>
                          <a:pt x="1047883" y="71584"/>
                          <a:pt x="1259423" y="114802"/>
                        </a:cubicBezTo>
                        <a:cubicBezTo>
                          <a:pt x="1470963" y="158020"/>
                          <a:pt x="1821256" y="132999"/>
                          <a:pt x="2091936" y="333166"/>
                        </a:cubicBezTo>
                        <a:cubicBezTo>
                          <a:pt x="2362616" y="533333"/>
                          <a:pt x="2722008" y="1081519"/>
                          <a:pt x="2883506" y="1315805"/>
                        </a:cubicBezTo>
                        <a:cubicBezTo>
                          <a:pt x="3045004" y="1550091"/>
                          <a:pt x="3142813" y="1593309"/>
                          <a:pt x="3060927" y="1738885"/>
                        </a:cubicBezTo>
                        <a:cubicBezTo>
                          <a:pt x="2979041" y="1884461"/>
                          <a:pt x="2803894" y="2125571"/>
                          <a:pt x="2392187" y="2189261"/>
                        </a:cubicBezTo>
                        <a:cubicBezTo>
                          <a:pt x="1980480" y="2252951"/>
                          <a:pt x="988742" y="2298444"/>
                          <a:pt x="590682" y="2121023"/>
                        </a:cubicBezTo>
                        <a:cubicBezTo>
                          <a:pt x="192622" y="1943602"/>
                          <a:pt x="-32566" y="1470479"/>
                          <a:pt x="3828" y="1124736"/>
                        </a:cubicBezTo>
                        <a:cubicBezTo>
                          <a:pt x="40222" y="778993"/>
                          <a:pt x="613428" y="242180"/>
                          <a:pt x="822694" y="73858"/>
                        </a:cubicBezTo>
                        <a:close/>
                      </a:path>
                    </a:pathLst>
                  </a:custGeom>
                  <a:pattFill prst="smGrid">
                    <a:fgClr>
                      <a:srgbClr val="C00000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5" name="Figura a mano libera 44"/>
                  <p:cNvSpPr/>
                  <p:nvPr/>
                </p:nvSpPr>
                <p:spPr>
                  <a:xfrm>
                    <a:off x="4139952" y="3789040"/>
                    <a:ext cx="527650" cy="383144"/>
                  </a:xfrm>
                  <a:custGeom>
                    <a:avLst/>
                    <a:gdLst>
                      <a:gd name="connsiteX0" fmla="*/ 822694 w 3090463"/>
                      <a:gd name="connsiteY0" fmla="*/ 93900 h 2265804"/>
                      <a:gd name="connsiteX1" fmla="*/ 931876 w 3090463"/>
                      <a:gd name="connsiteY1" fmla="*/ 80253 h 2265804"/>
                      <a:gd name="connsiteX2" fmla="*/ 2091936 w 3090463"/>
                      <a:gd name="connsiteY2" fmla="*/ 353208 h 2265804"/>
                      <a:gd name="connsiteX3" fmla="*/ 2883506 w 3090463"/>
                      <a:gd name="connsiteY3" fmla="*/ 1335847 h 2265804"/>
                      <a:gd name="connsiteX4" fmla="*/ 3060927 w 3090463"/>
                      <a:gd name="connsiteY4" fmla="*/ 1758927 h 2265804"/>
                      <a:gd name="connsiteX5" fmla="*/ 2392187 w 3090463"/>
                      <a:gd name="connsiteY5" fmla="*/ 2209303 h 2265804"/>
                      <a:gd name="connsiteX6" fmla="*/ 590682 w 3090463"/>
                      <a:gd name="connsiteY6" fmla="*/ 2141065 h 2265804"/>
                      <a:gd name="connsiteX7" fmla="*/ 3828 w 3090463"/>
                      <a:gd name="connsiteY7" fmla="*/ 1144778 h 2265804"/>
                      <a:gd name="connsiteX8" fmla="*/ 822694 w 3090463"/>
                      <a:gd name="connsiteY8" fmla="*/ 93900 h 2265804"/>
                      <a:gd name="connsiteX0" fmla="*/ 822694 w 3090463"/>
                      <a:gd name="connsiteY0" fmla="*/ 73858 h 2245762"/>
                      <a:gd name="connsiteX1" fmla="*/ 1259423 w 3090463"/>
                      <a:gd name="connsiteY1" fmla="*/ 114802 h 2245762"/>
                      <a:gd name="connsiteX2" fmla="*/ 2091936 w 3090463"/>
                      <a:gd name="connsiteY2" fmla="*/ 333166 h 2245762"/>
                      <a:gd name="connsiteX3" fmla="*/ 2883506 w 3090463"/>
                      <a:gd name="connsiteY3" fmla="*/ 1315805 h 2245762"/>
                      <a:gd name="connsiteX4" fmla="*/ 3060927 w 3090463"/>
                      <a:gd name="connsiteY4" fmla="*/ 1738885 h 2245762"/>
                      <a:gd name="connsiteX5" fmla="*/ 2392187 w 3090463"/>
                      <a:gd name="connsiteY5" fmla="*/ 2189261 h 2245762"/>
                      <a:gd name="connsiteX6" fmla="*/ 590682 w 3090463"/>
                      <a:gd name="connsiteY6" fmla="*/ 2121023 h 2245762"/>
                      <a:gd name="connsiteX7" fmla="*/ 3828 w 3090463"/>
                      <a:gd name="connsiteY7" fmla="*/ 1124736 h 2245762"/>
                      <a:gd name="connsiteX8" fmla="*/ 822694 w 3090463"/>
                      <a:gd name="connsiteY8" fmla="*/ 73858 h 2245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0463" h="2245762">
                        <a:moveTo>
                          <a:pt x="822694" y="73858"/>
                        </a:moveTo>
                        <a:cubicBezTo>
                          <a:pt x="1031960" y="-94464"/>
                          <a:pt x="1047883" y="71584"/>
                          <a:pt x="1259423" y="114802"/>
                        </a:cubicBezTo>
                        <a:cubicBezTo>
                          <a:pt x="1470963" y="158020"/>
                          <a:pt x="1821256" y="132999"/>
                          <a:pt x="2091936" y="333166"/>
                        </a:cubicBezTo>
                        <a:cubicBezTo>
                          <a:pt x="2362616" y="533333"/>
                          <a:pt x="2722008" y="1081519"/>
                          <a:pt x="2883506" y="1315805"/>
                        </a:cubicBezTo>
                        <a:cubicBezTo>
                          <a:pt x="3045004" y="1550091"/>
                          <a:pt x="3142813" y="1593309"/>
                          <a:pt x="3060927" y="1738885"/>
                        </a:cubicBezTo>
                        <a:cubicBezTo>
                          <a:pt x="2979041" y="1884461"/>
                          <a:pt x="2803894" y="2125571"/>
                          <a:pt x="2392187" y="2189261"/>
                        </a:cubicBezTo>
                        <a:cubicBezTo>
                          <a:pt x="1980480" y="2252951"/>
                          <a:pt x="988742" y="2298444"/>
                          <a:pt x="590682" y="2121023"/>
                        </a:cubicBezTo>
                        <a:cubicBezTo>
                          <a:pt x="192622" y="1943602"/>
                          <a:pt x="-32566" y="1470479"/>
                          <a:pt x="3828" y="1124736"/>
                        </a:cubicBezTo>
                        <a:cubicBezTo>
                          <a:pt x="40222" y="778993"/>
                          <a:pt x="613428" y="242180"/>
                          <a:pt x="822694" y="73858"/>
                        </a:cubicBezTo>
                        <a:close/>
                      </a:path>
                    </a:pathLst>
                  </a:custGeom>
                  <a:pattFill prst="smGrid">
                    <a:fgClr>
                      <a:srgbClr val="C00000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46" name="Connettore 2 45"/>
                  <p:cNvCxnSpPr/>
                  <p:nvPr/>
                </p:nvCxnSpPr>
                <p:spPr>
                  <a:xfrm flipH="1">
                    <a:off x="4338920" y="4148919"/>
                    <a:ext cx="36492" cy="360000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7" name="Connettore 2 46"/>
                  <p:cNvCxnSpPr>
                    <a:stCxn id="44" idx="4"/>
                  </p:cNvCxnSpPr>
                  <p:nvPr/>
                </p:nvCxnSpPr>
                <p:spPr>
                  <a:xfrm>
                    <a:off x="2884023" y="4485037"/>
                    <a:ext cx="461802" cy="194099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8" name="Figura a mano libera 47"/>
                  <p:cNvSpPr/>
                  <p:nvPr/>
                </p:nvSpPr>
                <p:spPr>
                  <a:xfrm>
                    <a:off x="4476398" y="5373216"/>
                    <a:ext cx="527650" cy="383144"/>
                  </a:xfrm>
                  <a:custGeom>
                    <a:avLst/>
                    <a:gdLst>
                      <a:gd name="connsiteX0" fmla="*/ 822694 w 3090463"/>
                      <a:gd name="connsiteY0" fmla="*/ 93900 h 2265804"/>
                      <a:gd name="connsiteX1" fmla="*/ 931876 w 3090463"/>
                      <a:gd name="connsiteY1" fmla="*/ 80253 h 2265804"/>
                      <a:gd name="connsiteX2" fmla="*/ 2091936 w 3090463"/>
                      <a:gd name="connsiteY2" fmla="*/ 353208 h 2265804"/>
                      <a:gd name="connsiteX3" fmla="*/ 2883506 w 3090463"/>
                      <a:gd name="connsiteY3" fmla="*/ 1335847 h 2265804"/>
                      <a:gd name="connsiteX4" fmla="*/ 3060927 w 3090463"/>
                      <a:gd name="connsiteY4" fmla="*/ 1758927 h 2265804"/>
                      <a:gd name="connsiteX5" fmla="*/ 2392187 w 3090463"/>
                      <a:gd name="connsiteY5" fmla="*/ 2209303 h 2265804"/>
                      <a:gd name="connsiteX6" fmla="*/ 590682 w 3090463"/>
                      <a:gd name="connsiteY6" fmla="*/ 2141065 h 2265804"/>
                      <a:gd name="connsiteX7" fmla="*/ 3828 w 3090463"/>
                      <a:gd name="connsiteY7" fmla="*/ 1144778 h 2265804"/>
                      <a:gd name="connsiteX8" fmla="*/ 822694 w 3090463"/>
                      <a:gd name="connsiteY8" fmla="*/ 93900 h 2265804"/>
                      <a:gd name="connsiteX0" fmla="*/ 822694 w 3090463"/>
                      <a:gd name="connsiteY0" fmla="*/ 73858 h 2245762"/>
                      <a:gd name="connsiteX1" fmla="*/ 1259423 w 3090463"/>
                      <a:gd name="connsiteY1" fmla="*/ 114802 h 2245762"/>
                      <a:gd name="connsiteX2" fmla="*/ 2091936 w 3090463"/>
                      <a:gd name="connsiteY2" fmla="*/ 333166 h 2245762"/>
                      <a:gd name="connsiteX3" fmla="*/ 2883506 w 3090463"/>
                      <a:gd name="connsiteY3" fmla="*/ 1315805 h 2245762"/>
                      <a:gd name="connsiteX4" fmla="*/ 3060927 w 3090463"/>
                      <a:gd name="connsiteY4" fmla="*/ 1738885 h 2245762"/>
                      <a:gd name="connsiteX5" fmla="*/ 2392187 w 3090463"/>
                      <a:gd name="connsiteY5" fmla="*/ 2189261 h 2245762"/>
                      <a:gd name="connsiteX6" fmla="*/ 590682 w 3090463"/>
                      <a:gd name="connsiteY6" fmla="*/ 2121023 h 2245762"/>
                      <a:gd name="connsiteX7" fmla="*/ 3828 w 3090463"/>
                      <a:gd name="connsiteY7" fmla="*/ 1124736 h 2245762"/>
                      <a:gd name="connsiteX8" fmla="*/ 822694 w 3090463"/>
                      <a:gd name="connsiteY8" fmla="*/ 73858 h 22457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090463" h="2245762">
                        <a:moveTo>
                          <a:pt x="822694" y="73858"/>
                        </a:moveTo>
                        <a:cubicBezTo>
                          <a:pt x="1031960" y="-94464"/>
                          <a:pt x="1047883" y="71584"/>
                          <a:pt x="1259423" y="114802"/>
                        </a:cubicBezTo>
                        <a:cubicBezTo>
                          <a:pt x="1470963" y="158020"/>
                          <a:pt x="1821256" y="132999"/>
                          <a:pt x="2091936" y="333166"/>
                        </a:cubicBezTo>
                        <a:cubicBezTo>
                          <a:pt x="2362616" y="533333"/>
                          <a:pt x="2722008" y="1081519"/>
                          <a:pt x="2883506" y="1315805"/>
                        </a:cubicBezTo>
                        <a:cubicBezTo>
                          <a:pt x="3045004" y="1550091"/>
                          <a:pt x="3142813" y="1593309"/>
                          <a:pt x="3060927" y="1738885"/>
                        </a:cubicBezTo>
                        <a:cubicBezTo>
                          <a:pt x="2979041" y="1884461"/>
                          <a:pt x="2803894" y="2125571"/>
                          <a:pt x="2392187" y="2189261"/>
                        </a:cubicBezTo>
                        <a:cubicBezTo>
                          <a:pt x="1980480" y="2252951"/>
                          <a:pt x="988742" y="2298444"/>
                          <a:pt x="590682" y="2121023"/>
                        </a:cubicBezTo>
                        <a:cubicBezTo>
                          <a:pt x="192622" y="1943602"/>
                          <a:pt x="-32566" y="1470479"/>
                          <a:pt x="3828" y="1124736"/>
                        </a:cubicBezTo>
                        <a:cubicBezTo>
                          <a:pt x="40222" y="778993"/>
                          <a:pt x="613428" y="242180"/>
                          <a:pt x="822694" y="73858"/>
                        </a:cubicBezTo>
                        <a:close/>
                      </a:path>
                    </a:pathLst>
                  </a:custGeom>
                  <a:pattFill prst="smGrid">
                    <a:fgClr>
                      <a:srgbClr val="C00000"/>
                    </a:fgClr>
                    <a:bgClr>
                      <a:schemeClr val="bg1"/>
                    </a:bgClr>
                  </a:patt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it-IT">
                      <a:solidFill>
                        <a:prstClr val="white"/>
                      </a:solidFill>
                    </a:endParaRPr>
                  </a:p>
                </p:txBody>
              </p:sp>
              <p:cxnSp>
                <p:nvCxnSpPr>
                  <p:cNvPr id="49" name="Connettore 2 48"/>
                  <p:cNvCxnSpPr>
                    <a:stCxn id="48" idx="2"/>
                  </p:cNvCxnSpPr>
                  <p:nvPr/>
                </p:nvCxnSpPr>
                <p:spPr>
                  <a:xfrm flipV="1">
                    <a:off x="4833565" y="5095163"/>
                    <a:ext cx="236969" cy="334894"/>
                  </a:xfrm>
                  <a:prstGeom prst="straightConnector1">
                    <a:avLst/>
                  </a:prstGeom>
                  <a:ln w="25400">
                    <a:solidFill>
                      <a:srgbClr val="FF0000"/>
                    </a:solidFill>
                    <a:headEnd type="none" w="med" len="med"/>
                    <a:tailEnd type="arrow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39" name="Connettore 1 38"/>
                <p:cNvCxnSpPr/>
                <p:nvPr/>
              </p:nvCxnSpPr>
              <p:spPr>
                <a:xfrm flipH="1" flipV="1">
                  <a:off x="3729657" y="3212976"/>
                  <a:ext cx="657776" cy="76763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ttore 1 39"/>
                <p:cNvCxnSpPr/>
                <p:nvPr/>
              </p:nvCxnSpPr>
              <p:spPr>
                <a:xfrm flipH="1" flipV="1">
                  <a:off x="1478623" y="3291682"/>
                  <a:ext cx="789121" cy="880502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ttore 1 40"/>
                <p:cNvCxnSpPr/>
                <p:nvPr/>
              </p:nvCxnSpPr>
              <p:spPr>
                <a:xfrm flipH="1" flipV="1">
                  <a:off x="1454199" y="3291682"/>
                  <a:ext cx="309489" cy="294534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nettore 1 41"/>
                <p:cNvCxnSpPr/>
                <p:nvPr/>
              </p:nvCxnSpPr>
              <p:spPr>
                <a:xfrm flipH="1">
                  <a:off x="1478622" y="3212976"/>
                  <a:ext cx="2251035" cy="78706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CasellaDiTesto 42"/>
                <p:cNvSpPr txBox="1"/>
                <p:nvPr/>
              </p:nvSpPr>
              <p:spPr>
                <a:xfrm>
                  <a:off x="-847683" y="3200489"/>
                  <a:ext cx="2554422" cy="57482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1200"/>
                    </a:lnSpc>
                    <a:spcAft>
                      <a:spcPts val="600"/>
                    </a:spcAft>
                  </a:pPr>
                  <a:r>
                    <a:rPr lang="it-IT" sz="1200" dirty="0" smtClean="0">
                      <a:solidFill>
                        <a:prstClr val="black"/>
                      </a:solidFill>
                    </a:rPr>
                    <a:t>Ambiti di completamento</a:t>
                  </a:r>
                </a:p>
                <a:p>
                  <a:pPr algn="ctr">
                    <a:lnSpc>
                      <a:spcPts val="1200"/>
                    </a:lnSpc>
                    <a:spcAft>
                      <a:spcPts val="600"/>
                    </a:spcAft>
                  </a:pPr>
                  <a:r>
                    <a:rPr lang="it-IT" sz="1200" dirty="0" smtClean="0">
                      <a:solidFill>
                        <a:prstClr val="black"/>
                      </a:solidFill>
                    </a:rPr>
                    <a:t>Ambiti di trasformazione</a:t>
                  </a:r>
                </a:p>
              </p:txBody>
            </p:sp>
          </p:grpSp>
          <p:cxnSp>
            <p:nvCxnSpPr>
              <p:cNvPr id="37" name="Connettore 1 36"/>
              <p:cNvCxnSpPr/>
              <p:nvPr/>
            </p:nvCxnSpPr>
            <p:spPr>
              <a:xfrm flipH="1">
                <a:off x="1758506" y="5564788"/>
                <a:ext cx="2981717" cy="672239"/>
              </a:xfrm>
              <a:prstGeom prst="line">
                <a:avLst/>
              </a:prstGeom>
              <a:ln w="3175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CasellaDiTesto 67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5308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sellaDiTesto 17"/>
          <p:cNvSpPr txBox="1"/>
          <p:nvPr/>
        </p:nvSpPr>
        <p:spPr>
          <a:xfrm>
            <a:off x="3241155" y="1450380"/>
            <a:ext cx="266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tabLst>
                <a:tab pos="441325" algn="l"/>
              </a:tabLst>
            </a:pPr>
            <a:r>
              <a:rPr lang="it-IT" b="1" dirty="0" smtClean="0"/>
              <a:t>La </a:t>
            </a:r>
            <a:r>
              <a:rPr lang="it-IT" b="1" dirty="0"/>
              <a:t>L.R. 15 marzo 2016 n. 4</a:t>
            </a:r>
          </a:p>
        </p:txBody>
      </p:sp>
      <p:sp>
        <p:nvSpPr>
          <p:cNvPr id="23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9" name="Parallelogramma 28"/>
          <p:cNvSpPr/>
          <p:nvPr/>
        </p:nvSpPr>
        <p:spPr>
          <a:xfrm flipH="1">
            <a:off x="179512" y="2906942"/>
            <a:ext cx="6408712" cy="1800200"/>
          </a:xfrm>
          <a:prstGeom prst="parallelogram">
            <a:avLst>
              <a:gd name="adj" fmla="val 82401"/>
            </a:avLst>
          </a:prstGeom>
          <a:pattFill prst="smConfetti">
            <a:fgClr>
              <a:schemeClr val="bg2"/>
            </a:fgClr>
            <a:bgClr>
              <a:schemeClr val="bg1"/>
            </a:bgClr>
          </a:patt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Lo</a:t>
            </a:r>
            <a:endParaRPr lang="it-IT" dirty="0"/>
          </a:p>
        </p:txBody>
      </p:sp>
      <p:sp>
        <p:nvSpPr>
          <p:cNvPr id="30" name="Rettangolo 29"/>
          <p:cNvSpPr/>
          <p:nvPr/>
        </p:nvSpPr>
        <p:spPr>
          <a:xfrm rot="540000">
            <a:off x="1957165" y="2553964"/>
            <a:ext cx="3739683" cy="2996524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Cubo 30"/>
          <p:cNvSpPr/>
          <p:nvPr/>
        </p:nvSpPr>
        <p:spPr>
          <a:xfrm flipH="1">
            <a:off x="6645057" y="3356992"/>
            <a:ext cx="648072" cy="540060"/>
          </a:xfrm>
          <a:prstGeom prst="cube">
            <a:avLst/>
          </a:prstGeom>
          <a:solidFill>
            <a:schemeClr val="bg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/>
          <p:cNvSpPr txBox="1"/>
          <p:nvPr/>
        </p:nvSpPr>
        <p:spPr>
          <a:xfrm>
            <a:off x="7437145" y="3449233"/>
            <a:ext cx="1455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Edificio esistente </a:t>
            </a:r>
            <a:endParaRPr lang="it-IT" sz="1400" dirty="0"/>
          </a:p>
        </p:txBody>
      </p:sp>
      <p:sp>
        <p:nvSpPr>
          <p:cNvPr id="33" name="Cubo 32"/>
          <p:cNvSpPr/>
          <p:nvPr/>
        </p:nvSpPr>
        <p:spPr>
          <a:xfrm flipH="1">
            <a:off x="6655461" y="4041068"/>
            <a:ext cx="648072" cy="540060"/>
          </a:xfrm>
          <a:prstGeom prst="cub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/>
          <p:cNvSpPr txBox="1"/>
          <p:nvPr/>
        </p:nvSpPr>
        <p:spPr>
          <a:xfrm>
            <a:off x="7437145" y="4261497"/>
            <a:ext cx="951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Intervento</a:t>
            </a:r>
            <a:endParaRPr lang="it-IT" sz="1400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590750" y="2132856"/>
            <a:ext cx="796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1.   RISTRUTTURAZIONE PARZIALE SENZA MODIFICA DELLA SUPERFICIE INSEDIATA</a:t>
            </a:r>
            <a:endParaRPr lang="it-IT" b="1" dirty="0"/>
          </a:p>
        </p:txBody>
      </p:sp>
      <p:sp>
        <p:nvSpPr>
          <p:cNvPr id="36" name="Freccia in giù 35"/>
          <p:cNvSpPr/>
          <p:nvPr/>
        </p:nvSpPr>
        <p:spPr>
          <a:xfrm>
            <a:off x="6979497" y="4779150"/>
            <a:ext cx="169616" cy="384720"/>
          </a:xfrm>
          <a:prstGeom prst="downArrow">
            <a:avLst/>
          </a:prstGeom>
          <a:solidFill>
            <a:schemeClr val="bg2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/>
          <p:cNvSpPr txBox="1"/>
          <p:nvPr/>
        </p:nvSpPr>
        <p:spPr>
          <a:xfrm>
            <a:off x="7437145" y="4861277"/>
            <a:ext cx="14005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Scarico esistente</a:t>
            </a:r>
            <a:endParaRPr lang="it-IT" sz="1400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398207" y="5178219"/>
            <a:ext cx="62526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 smtClean="0"/>
              <a:t>Non sono richieste misure di invarianza idraulica o idrologica.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La portata di scarico resta quella esistente</a:t>
            </a:r>
            <a:endParaRPr lang="it-IT" dirty="0"/>
          </a:p>
        </p:txBody>
      </p:sp>
      <p:sp>
        <p:nvSpPr>
          <p:cNvPr id="39" name="Freccia a destra 38"/>
          <p:cNvSpPr/>
          <p:nvPr/>
        </p:nvSpPr>
        <p:spPr>
          <a:xfrm rot="3200564">
            <a:off x="4211695" y="4504595"/>
            <a:ext cx="788707" cy="216000"/>
          </a:xfrm>
          <a:prstGeom prst="rightArrow">
            <a:avLst/>
          </a:prstGeom>
          <a:solidFill>
            <a:schemeClr val="bg2"/>
          </a:solidFill>
          <a:ln w="127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ubo 39"/>
          <p:cNvSpPr/>
          <p:nvPr/>
        </p:nvSpPr>
        <p:spPr>
          <a:xfrm flipH="1">
            <a:off x="3258492" y="3122966"/>
            <a:ext cx="1673546" cy="1296144"/>
          </a:xfrm>
          <a:prstGeom prst="cube">
            <a:avLst>
              <a:gd name="adj" fmla="val 21351"/>
            </a:avLst>
          </a:prstGeom>
          <a:solidFill>
            <a:schemeClr val="bg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Cubo 40"/>
          <p:cNvSpPr/>
          <p:nvPr/>
        </p:nvSpPr>
        <p:spPr>
          <a:xfrm flipH="1">
            <a:off x="3258491" y="3141095"/>
            <a:ext cx="1669637" cy="540060"/>
          </a:xfrm>
          <a:prstGeom prst="cube">
            <a:avLst>
              <a:gd name="adj" fmla="val 51273"/>
            </a:avLst>
          </a:prstGeom>
          <a:solidFill>
            <a:srgbClr val="FDEADA">
              <a:alpha val="41961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Cubo 41"/>
          <p:cNvSpPr/>
          <p:nvPr/>
        </p:nvSpPr>
        <p:spPr>
          <a:xfrm flipH="1">
            <a:off x="4355256" y="3897052"/>
            <a:ext cx="576784" cy="540060"/>
          </a:xfrm>
          <a:prstGeom prst="cube">
            <a:avLst/>
          </a:prstGeom>
          <a:solidFill>
            <a:srgbClr val="FDEADA">
              <a:alpha val="41961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ubo 42"/>
          <p:cNvSpPr/>
          <p:nvPr/>
        </p:nvSpPr>
        <p:spPr>
          <a:xfrm flipH="1">
            <a:off x="4139232" y="2689176"/>
            <a:ext cx="788896" cy="703819"/>
          </a:xfrm>
          <a:prstGeom prst="cube">
            <a:avLst/>
          </a:prstGeom>
          <a:solidFill>
            <a:srgbClr val="FDEADA">
              <a:alpha val="41961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Rettangolo 43"/>
          <p:cNvSpPr/>
          <p:nvPr/>
        </p:nvSpPr>
        <p:spPr>
          <a:xfrm rot="540000">
            <a:off x="6508624" y="2533802"/>
            <a:ext cx="782373" cy="885119"/>
          </a:xfrm>
          <a:prstGeom prst="rect">
            <a:avLst/>
          </a:prstGeom>
          <a:pattFill prst="dotGrid">
            <a:fgClr>
              <a:schemeClr val="tx1"/>
            </a:fgClr>
            <a:bgClr>
              <a:schemeClr val="bg1"/>
            </a:bgClr>
          </a:patt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CasellaDiTesto 44"/>
          <p:cNvSpPr txBox="1"/>
          <p:nvPr/>
        </p:nvSpPr>
        <p:spPr>
          <a:xfrm>
            <a:off x="7437145" y="2736514"/>
            <a:ext cx="142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Pavimentazione esistente </a:t>
            </a:r>
            <a:endParaRPr lang="it-IT" sz="1400" dirty="0"/>
          </a:p>
        </p:txBody>
      </p:sp>
      <p:sp>
        <p:nvSpPr>
          <p:cNvPr id="46" name="CasellaDiTesto 45"/>
          <p:cNvSpPr txBox="1"/>
          <p:nvPr/>
        </p:nvSpPr>
        <p:spPr>
          <a:xfrm>
            <a:off x="235284" y="2977207"/>
            <a:ext cx="3112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/>
              <a:t>Superficie attualmente urbanizzata S</a:t>
            </a:r>
          </a:p>
        </p:txBody>
      </p:sp>
      <p:cxnSp>
        <p:nvCxnSpPr>
          <p:cNvPr id="47" name="Connettore 2 46"/>
          <p:cNvCxnSpPr/>
          <p:nvPr/>
        </p:nvCxnSpPr>
        <p:spPr>
          <a:xfrm>
            <a:off x="2123728" y="3284984"/>
            <a:ext cx="432048" cy="3240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47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357668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/>
          <p:cNvSpPr txBox="1"/>
          <p:nvPr/>
        </p:nvSpPr>
        <p:spPr>
          <a:xfrm>
            <a:off x="3241155" y="1450380"/>
            <a:ext cx="2661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1200"/>
              </a:spcBef>
              <a:tabLst>
                <a:tab pos="441325" algn="l"/>
              </a:tabLst>
            </a:pPr>
            <a:r>
              <a:rPr lang="it-IT" b="1" dirty="0" smtClean="0"/>
              <a:t>La </a:t>
            </a:r>
            <a:r>
              <a:rPr lang="it-IT" b="1" dirty="0"/>
              <a:t>L.R. 15 marzo 2016 n. 4</a:t>
            </a:r>
          </a:p>
        </p:txBody>
      </p:sp>
      <p:sp>
        <p:nvSpPr>
          <p:cNvPr id="18" name="Segnaposto numero diapositiva 3"/>
          <p:cNvSpPr txBox="1">
            <a:spLocks/>
          </p:cNvSpPr>
          <p:nvPr/>
        </p:nvSpPr>
        <p:spPr bwMode="auto">
          <a:xfrm>
            <a:off x="8532813" y="6453188"/>
            <a:ext cx="47783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r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sz="2000" b="1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defRPr sz="2000" kern="1200">
                <a:solidFill>
                  <a:srgbClr val="000000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C3ED3E-6828-4D5B-8F57-813164F4836F}" type="slidenum">
              <a:rPr kumimoji="0" lang="it-IT" altLang="it-IT" sz="1000" b="1" i="0" u="none" strike="noStrike" kern="1200" cap="none" spc="0" normalizeH="0" baseline="0" noProof="0" smtClean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altLang="it-IT" sz="1000" b="1" i="0" u="none" strike="noStrike" kern="1200" cap="none" spc="0" normalizeH="0" baseline="0" noProof="0" dirty="0" smtClean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7" name="Parallelogramma 26"/>
          <p:cNvSpPr/>
          <p:nvPr/>
        </p:nvSpPr>
        <p:spPr>
          <a:xfrm flipH="1">
            <a:off x="179512" y="2834934"/>
            <a:ext cx="6408712" cy="1800200"/>
          </a:xfrm>
          <a:prstGeom prst="parallelogram">
            <a:avLst>
              <a:gd name="adj" fmla="val 70141"/>
            </a:avLst>
          </a:prstGeom>
          <a:pattFill prst="smConfetti">
            <a:fgClr>
              <a:schemeClr val="bg2"/>
            </a:fgClr>
            <a:bgClr>
              <a:schemeClr val="bg1"/>
            </a:bgClr>
          </a:patt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Lo</a:t>
            </a:r>
            <a:endParaRPr lang="it-IT" dirty="0"/>
          </a:p>
        </p:txBody>
      </p:sp>
      <p:sp>
        <p:nvSpPr>
          <p:cNvPr id="28" name="Rettangolo 27"/>
          <p:cNvSpPr/>
          <p:nvPr/>
        </p:nvSpPr>
        <p:spPr>
          <a:xfrm rot="540000">
            <a:off x="1957165" y="2534678"/>
            <a:ext cx="3739683" cy="2996524"/>
          </a:xfrm>
          <a:prstGeom prst="rect">
            <a:avLst/>
          </a:prstGeom>
          <a:pattFill prst="dotGrid">
            <a:fgClr>
              <a:srgbClr val="C00000"/>
            </a:fgClr>
            <a:bgClr>
              <a:schemeClr val="bg1"/>
            </a:bgClr>
          </a:patt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ubo 28"/>
          <p:cNvSpPr/>
          <p:nvPr/>
        </p:nvSpPr>
        <p:spPr>
          <a:xfrm flipH="1">
            <a:off x="6516216" y="2780928"/>
            <a:ext cx="648072" cy="540060"/>
          </a:xfrm>
          <a:prstGeom prst="cube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CasellaDiTesto 29"/>
          <p:cNvSpPr txBox="1"/>
          <p:nvPr/>
        </p:nvSpPr>
        <p:spPr>
          <a:xfrm>
            <a:off x="7380312" y="2866292"/>
            <a:ext cx="9518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/>
              <a:t>Intervento</a:t>
            </a:r>
            <a:endParaRPr lang="it-IT" sz="140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395537" y="2866292"/>
            <a:ext cx="3112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 smtClean="0">
                <a:solidFill>
                  <a:srgbClr val="FF0000"/>
                </a:solidFill>
              </a:rPr>
              <a:t>Intervento con impermeabilizzazione della superficie S</a:t>
            </a:r>
          </a:p>
        </p:txBody>
      </p:sp>
      <p:sp>
        <p:nvSpPr>
          <p:cNvPr id="32" name="Freccia a destra 31"/>
          <p:cNvSpPr/>
          <p:nvPr/>
        </p:nvSpPr>
        <p:spPr>
          <a:xfrm rot="3127297">
            <a:off x="4334888" y="4455587"/>
            <a:ext cx="788707" cy="216000"/>
          </a:xfrm>
          <a:prstGeom prst="rightArrow">
            <a:avLst/>
          </a:prstGeom>
          <a:solidFill>
            <a:schemeClr val="bg2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Freccia in giù 32"/>
          <p:cNvSpPr/>
          <p:nvPr/>
        </p:nvSpPr>
        <p:spPr>
          <a:xfrm>
            <a:off x="6778648" y="3476328"/>
            <a:ext cx="169616" cy="384720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ubo 33"/>
          <p:cNvSpPr/>
          <p:nvPr/>
        </p:nvSpPr>
        <p:spPr>
          <a:xfrm flipH="1">
            <a:off x="3842557" y="3050958"/>
            <a:ext cx="1089481" cy="1296144"/>
          </a:xfrm>
          <a:prstGeom prst="cub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ubo 34"/>
          <p:cNvSpPr/>
          <p:nvPr/>
        </p:nvSpPr>
        <p:spPr>
          <a:xfrm flipH="1">
            <a:off x="3059832" y="3807042"/>
            <a:ext cx="1008832" cy="540060"/>
          </a:xfrm>
          <a:prstGeom prst="cube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/>
          <p:cNvSpPr txBox="1"/>
          <p:nvPr/>
        </p:nvSpPr>
        <p:spPr>
          <a:xfrm>
            <a:off x="503548" y="198884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smtClean="0"/>
              <a:t>2.   NUOVA COSTRUZIONE</a:t>
            </a:r>
            <a:endParaRPr lang="it-IT" b="1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419776" y="5085184"/>
            <a:ext cx="81718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dirty="0"/>
              <a:t>S</a:t>
            </a:r>
            <a:r>
              <a:rPr lang="it-IT" dirty="0" smtClean="0"/>
              <a:t>ono richieste misure di invarianza idraulica o idrologica calcolate per la superficie S dell’intervento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smtClean="0"/>
              <a:t>La portata di scarico è vincolata al limite massimo ammissibile di </a:t>
            </a:r>
            <a:r>
              <a:rPr lang="it-IT" dirty="0"/>
              <a:t>Regolamento (Q ≤ </a:t>
            </a:r>
            <a:r>
              <a:rPr lang="it-IT" dirty="0" err="1"/>
              <a:t>u</a:t>
            </a:r>
            <a:r>
              <a:rPr lang="it-IT" baseline="-25000" dirty="0" err="1"/>
              <a:t>lim</a:t>
            </a:r>
            <a:r>
              <a:rPr lang="it-IT" dirty="0"/>
              <a:t> x </a:t>
            </a:r>
            <a:r>
              <a:rPr lang="it-IT" dirty="0" smtClean="0"/>
              <a:t>S) </a:t>
            </a:r>
            <a:endParaRPr lang="it-IT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7380312" y="3398224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Scarico nuovo con rispetto di </a:t>
            </a:r>
            <a:r>
              <a:rPr lang="it-IT" sz="1400" dirty="0" err="1" smtClean="0"/>
              <a:t>u</a:t>
            </a:r>
            <a:r>
              <a:rPr lang="it-IT" sz="1400" baseline="-25000" dirty="0" err="1" smtClean="0"/>
              <a:t>lim</a:t>
            </a:r>
            <a:endParaRPr lang="it-IT" sz="1400" baseline="-25000" dirty="0"/>
          </a:p>
        </p:txBody>
      </p:sp>
      <p:sp>
        <p:nvSpPr>
          <p:cNvPr id="39" name="Rettangolo 38"/>
          <p:cNvSpPr/>
          <p:nvPr/>
        </p:nvSpPr>
        <p:spPr>
          <a:xfrm rot="540000">
            <a:off x="6461515" y="2026716"/>
            <a:ext cx="782373" cy="885119"/>
          </a:xfrm>
          <a:prstGeom prst="rect">
            <a:avLst/>
          </a:prstGeom>
          <a:pattFill prst="dotGrid">
            <a:fgClr>
              <a:srgbClr val="C00000"/>
            </a:fgClr>
            <a:bgClr>
              <a:schemeClr val="bg1"/>
            </a:bgClr>
          </a:pattFill>
          <a:ln>
            <a:noFill/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CasellaDiTesto 39"/>
          <p:cNvSpPr txBox="1"/>
          <p:nvPr/>
        </p:nvSpPr>
        <p:spPr>
          <a:xfrm>
            <a:off x="7380312" y="2201834"/>
            <a:ext cx="142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P</a:t>
            </a:r>
            <a:r>
              <a:rPr lang="it-IT" sz="1400" dirty="0" smtClean="0"/>
              <a:t>avimentazione nuova </a:t>
            </a:r>
            <a:endParaRPr lang="it-IT" sz="1400" dirty="0"/>
          </a:p>
        </p:txBody>
      </p:sp>
      <p:cxnSp>
        <p:nvCxnSpPr>
          <p:cNvPr id="41" name="Connettore 2 40"/>
          <p:cNvCxnSpPr/>
          <p:nvPr/>
        </p:nvCxnSpPr>
        <p:spPr>
          <a:xfrm>
            <a:off x="2627784" y="3320988"/>
            <a:ext cx="432048" cy="324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0" y="6591359"/>
            <a:ext cx="32255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100" dirty="0" smtClean="0"/>
              <a:t>Prof. ing. Alessandro Paoletti, dr. Ing. Cristina Passoni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297635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3001</Words>
  <Application>Microsoft Office PowerPoint</Application>
  <PresentationFormat>Presentazione su schermo (4:3)</PresentationFormat>
  <Paragraphs>362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Alessandro Paoletti</dc:creator>
  <cp:lastModifiedBy>Cristina Passoni</cp:lastModifiedBy>
  <cp:revision>79</cp:revision>
  <cp:lastPrinted>2016-12-05T14:03:57Z</cp:lastPrinted>
  <dcterms:created xsi:type="dcterms:W3CDTF">2016-12-05T12:34:49Z</dcterms:created>
  <dcterms:modified xsi:type="dcterms:W3CDTF">2017-04-07T15:50:51Z</dcterms:modified>
</cp:coreProperties>
</file>